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9" r:id="rId13"/>
    <p:sldId id="270" r:id="rId14"/>
    <p:sldId id="271" r:id="rId15"/>
    <p:sldId id="272" r:id="rId16"/>
    <p:sldId id="273" r:id="rId17"/>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72E5C6-D47D-D4F0-389D-C2FF03B8258E}" name="Maiorova Aleksandra" initials="MA" userId="S::ah4736@student.jamk.fi::2bf33ee7-9e83-43b3-a793-f49464fd4c1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114" y="12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jamkstudent-my.sharepoint.com/personal/ah4736_student_jamk_fi/Documents/Book%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jamkstudent-my.sharepoint.com/personal/ah4736_student_jamk_fi/Documents/JES%20ry/sunnuntaibrunssi_22.3._x_bela_pavelka_customers_26032026_172903.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Taul1!$B$1</c:f>
              <c:strCache>
                <c:ptCount val="1"/>
              </c:strCache>
            </c:strRef>
          </c:tx>
          <c:dPt>
            <c:idx val="0"/>
            <c:bubble3D val="0"/>
            <c:spPr>
              <a:solidFill>
                <a:srgbClr val="FF0073"/>
              </a:solidFill>
              <a:ln w="19050">
                <a:solidFill>
                  <a:schemeClr val="lt1"/>
                </a:solidFill>
              </a:ln>
              <a:effectLst/>
            </c:spPr>
            <c:extLst>
              <c:ext xmlns:c16="http://schemas.microsoft.com/office/drawing/2014/chart" uri="{C3380CC4-5D6E-409C-BE32-E72D297353CC}">
                <c16:uniqueId val="{00000001-F4A0-4823-9183-27332D8A1980}"/>
              </c:ext>
            </c:extLst>
          </c:dPt>
          <c:dPt>
            <c:idx val="1"/>
            <c:bubble3D val="0"/>
            <c:spPr>
              <a:solidFill>
                <a:srgbClr val="0070C0"/>
              </a:solidFill>
              <a:ln w="19050">
                <a:solidFill>
                  <a:schemeClr val="lt1"/>
                </a:solidFill>
              </a:ln>
              <a:effectLst/>
            </c:spPr>
            <c:extLst>
              <c:ext xmlns:c16="http://schemas.microsoft.com/office/drawing/2014/chart" uri="{C3380CC4-5D6E-409C-BE32-E72D297353CC}">
                <c16:uniqueId val="{00000003-F4A0-4823-9183-27332D8A19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4A0-4823-9183-27332D8A1980}"/>
              </c:ext>
            </c:extLst>
          </c:dPt>
          <c:dPt>
            <c:idx val="3"/>
            <c:bubble3D val="0"/>
            <c:spPr>
              <a:solidFill>
                <a:srgbClr val="002060"/>
              </a:solidFill>
              <a:ln w="19050">
                <a:solidFill>
                  <a:schemeClr val="lt1"/>
                </a:solidFill>
              </a:ln>
              <a:effectLst/>
            </c:spPr>
            <c:extLst>
              <c:ext xmlns:c16="http://schemas.microsoft.com/office/drawing/2014/chart" uri="{C3380CC4-5D6E-409C-BE32-E72D297353CC}">
                <c16:uniqueId val="{00000007-F4A0-4823-9183-27332D8A1980}"/>
              </c:ext>
            </c:extLst>
          </c:dPt>
          <c:cat>
            <c:strRef>
              <c:f>Taul1!$A$2:$A$5</c:f>
              <c:strCache>
                <c:ptCount val="4"/>
                <c:pt idx="0">
                  <c:v>JAMK</c:v>
                </c:pt>
                <c:pt idx="1">
                  <c:v>JYU</c:v>
                </c:pt>
                <c:pt idx="2">
                  <c:v>Gradia</c:v>
                </c:pt>
                <c:pt idx="3">
                  <c:v>Others</c:v>
                </c:pt>
              </c:strCache>
            </c:strRef>
          </c:cat>
          <c:val>
            <c:numRef>
              <c:f>Taul1!$B$2:$B$5</c:f>
              <c:numCache>
                <c:formatCode>General</c:formatCode>
                <c:ptCount val="4"/>
                <c:pt idx="0">
                  <c:v>10</c:v>
                </c:pt>
                <c:pt idx="1">
                  <c:v>8</c:v>
                </c:pt>
                <c:pt idx="2">
                  <c:v>0</c:v>
                </c:pt>
                <c:pt idx="3">
                  <c:v>0</c:v>
                </c:pt>
              </c:numCache>
            </c:numRef>
          </c:val>
          <c:extLst>
            <c:ext xmlns:c16="http://schemas.microsoft.com/office/drawing/2014/chart" uri="{C3380CC4-5D6E-409C-BE32-E72D297353CC}">
              <c16:uniqueId val="{00000008-AA97-4E74-B0FD-B67E7E01A85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Organisaatiot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0073FF"/>
              </a:solidFill>
              <a:ln w="19050">
                <a:solidFill>
                  <a:schemeClr val="lt1"/>
                </a:solidFill>
              </a:ln>
              <a:effectLst/>
            </c:spPr>
            <c:extLst>
              <c:ext xmlns:c16="http://schemas.microsoft.com/office/drawing/2014/chart" uri="{C3380CC4-5D6E-409C-BE32-E72D297353CC}">
                <c16:uniqueId val="{00000001-71D8-4E62-A00F-1475D4C4F099}"/>
              </c:ext>
            </c:extLst>
          </c:dPt>
          <c:dPt>
            <c:idx val="1"/>
            <c:bubble3D val="0"/>
            <c:spPr>
              <a:solidFill>
                <a:srgbClr val="FF00D4"/>
              </a:solidFill>
              <a:ln w="19050">
                <a:solidFill>
                  <a:schemeClr val="lt1"/>
                </a:solidFill>
              </a:ln>
              <a:effectLst/>
            </c:spPr>
            <c:extLst>
              <c:ext xmlns:c16="http://schemas.microsoft.com/office/drawing/2014/chart" uri="{C3380CC4-5D6E-409C-BE32-E72D297353CC}">
                <c16:uniqueId val="{00000003-71D8-4E62-A00F-1475D4C4F09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1D8-4E62-A00F-1475D4C4F09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1D8-4E62-A00F-1475D4C4F099}"/>
              </c:ext>
            </c:extLst>
          </c:dPt>
          <c:cat>
            <c:strRef>
              <c:f>'Used tickets'!$F$3:$F$6</c:f>
              <c:strCache>
                <c:ptCount val="4"/>
                <c:pt idx="0">
                  <c:v>JYU</c:v>
                </c:pt>
                <c:pt idx="1">
                  <c:v>JAMK</c:v>
                </c:pt>
                <c:pt idx="2">
                  <c:v>Gradia</c:v>
                </c:pt>
                <c:pt idx="3">
                  <c:v>Other</c:v>
                </c:pt>
              </c:strCache>
            </c:strRef>
          </c:cat>
          <c:val>
            <c:numRef>
              <c:f>'Used tickets'!$G$3:$G$6</c:f>
              <c:numCache>
                <c:formatCode>General</c:formatCode>
                <c:ptCount val="4"/>
                <c:pt idx="0">
                  <c:v>35</c:v>
                </c:pt>
                <c:pt idx="1">
                  <c:v>12</c:v>
                </c:pt>
                <c:pt idx="2">
                  <c:v>2</c:v>
                </c:pt>
                <c:pt idx="3">
                  <c:v>5</c:v>
                </c:pt>
              </c:numCache>
            </c:numRef>
          </c:val>
          <c:extLst>
            <c:ext xmlns:c16="http://schemas.microsoft.com/office/drawing/2014/chart" uri="{C3380CC4-5D6E-409C-BE32-E72D297353CC}">
              <c16:uniqueId val="{00000008-71D8-4E62-A00F-1475D4C4F09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5050" b="1" i="0">
                <a:solidFill>
                  <a:srgbClr val="1D3C5B"/>
                </a:solidFill>
                <a:latin typeface="Trebuchet MS"/>
                <a:cs typeface="Trebuchet MS"/>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700" b="1" i="0">
                <a:solidFill>
                  <a:srgbClr val="1D3C5B"/>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50" b="1" i="0">
                <a:solidFill>
                  <a:srgbClr val="1D3C5B"/>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sz="2700" b="1" i="0">
                <a:solidFill>
                  <a:srgbClr val="1D3C5B"/>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50" b="1" i="0">
                <a:solidFill>
                  <a:srgbClr val="1D3C5B"/>
                </a:solidFill>
                <a:latin typeface="Trebuchet MS"/>
                <a:cs typeface="Trebuchet MS"/>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050" b="1" i="0">
                <a:solidFill>
                  <a:srgbClr val="1D3C5B"/>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7999" cy="10286999"/>
          </a:xfrm>
          <a:prstGeom prst="rect">
            <a:avLst/>
          </a:prstGeom>
        </p:spPr>
      </p:pic>
      <p:sp>
        <p:nvSpPr>
          <p:cNvPr id="17" name="bg object 17"/>
          <p:cNvSpPr/>
          <p:nvPr/>
        </p:nvSpPr>
        <p:spPr>
          <a:xfrm>
            <a:off x="0" y="186981"/>
            <a:ext cx="4497705" cy="10100310"/>
          </a:xfrm>
          <a:custGeom>
            <a:avLst/>
            <a:gdLst/>
            <a:ahLst/>
            <a:cxnLst/>
            <a:rect l="l" t="t" r="r" b="b"/>
            <a:pathLst>
              <a:path w="4497705" h="10100310">
                <a:moveTo>
                  <a:pt x="4497438" y="3744099"/>
                </a:moveTo>
                <a:lnTo>
                  <a:pt x="4496105" y="3737381"/>
                </a:lnTo>
                <a:lnTo>
                  <a:pt x="4492091" y="3731399"/>
                </a:lnTo>
                <a:lnTo>
                  <a:pt x="803554" y="42862"/>
                </a:lnTo>
                <a:lnTo>
                  <a:pt x="765454" y="4762"/>
                </a:lnTo>
                <a:lnTo>
                  <a:pt x="759472" y="1193"/>
                </a:lnTo>
                <a:lnTo>
                  <a:pt x="752754" y="0"/>
                </a:lnTo>
                <a:lnTo>
                  <a:pt x="746036" y="1193"/>
                </a:lnTo>
                <a:lnTo>
                  <a:pt x="740054" y="4762"/>
                </a:lnTo>
                <a:lnTo>
                  <a:pt x="0" y="744829"/>
                </a:lnTo>
                <a:lnTo>
                  <a:pt x="0" y="795464"/>
                </a:lnTo>
                <a:lnTo>
                  <a:pt x="752754" y="42862"/>
                </a:lnTo>
                <a:lnTo>
                  <a:pt x="4454779" y="3744099"/>
                </a:lnTo>
                <a:lnTo>
                  <a:pt x="753148" y="7445730"/>
                </a:lnTo>
                <a:lnTo>
                  <a:pt x="0" y="6692570"/>
                </a:lnTo>
                <a:lnTo>
                  <a:pt x="0" y="6693370"/>
                </a:lnTo>
                <a:lnTo>
                  <a:pt x="0" y="6742570"/>
                </a:lnTo>
                <a:lnTo>
                  <a:pt x="0" y="6743370"/>
                </a:lnTo>
                <a:lnTo>
                  <a:pt x="740054" y="7483437"/>
                </a:lnTo>
                <a:lnTo>
                  <a:pt x="742505" y="7485088"/>
                </a:lnTo>
                <a:lnTo>
                  <a:pt x="2187054" y="8929637"/>
                </a:lnTo>
                <a:lnTo>
                  <a:pt x="1016647" y="10100031"/>
                </a:lnTo>
                <a:lnTo>
                  <a:pt x="1066660" y="10100031"/>
                </a:lnTo>
                <a:lnTo>
                  <a:pt x="2224354" y="8942337"/>
                </a:lnTo>
                <a:lnTo>
                  <a:pt x="2228380" y="8936355"/>
                </a:lnTo>
                <a:lnTo>
                  <a:pt x="2229713" y="8929637"/>
                </a:lnTo>
                <a:lnTo>
                  <a:pt x="2228380" y="8922906"/>
                </a:lnTo>
                <a:lnTo>
                  <a:pt x="2224354" y="8916937"/>
                </a:lnTo>
                <a:lnTo>
                  <a:pt x="778154" y="7470737"/>
                </a:lnTo>
                <a:lnTo>
                  <a:pt x="802754" y="7446124"/>
                </a:lnTo>
                <a:lnTo>
                  <a:pt x="4492091" y="3756799"/>
                </a:lnTo>
                <a:lnTo>
                  <a:pt x="4496105" y="3750818"/>
                </a:lnTo>
                <a:lnTo>
                  <a:pt x="4497438" y="3744099"/>
                </a:lnTo>
                <a:close/>
              </a:path>
            </a:pathLst>
          </a:custGeom>
          <a:solidFill>
            <a:srgbClr val="FFFFFF"/>
          </a:solidFill>
        </p:spPr>
        <p:txBody>
          <a:bodyPr wrap="square" lIns="0" tIns="0" rIns="0" bIns="0" rtlCol="0"/>
          <a:lstStyle/>
          <a:p>
            <a:endParaRPr/>
          </a:p>
        </p:txBody>
      </p:sp>
      <p:sp>
        <p:nvSpPr>
          <p:cNvPr id="18" name="bg object 18"/>
          <p:cNvSpPr/>
          <p:nvPr/>
        </p:nvSpPr>
        <p:spPr>
          <a:xfrm>
            <a:off x="6715371" y="0"/>
            <a:ext cx="4857750" cy="1855470"/>
          </a:xfrm>
          <a:custGeom>
            <a:avLst/>
            <a:gdLst/>
            <a:ahLst/>
            <a:cxnLst/>
            <a:rect l="l" t="t" r="r" b="b"/>
            <a:pathLst>
              <a:path w="4857750" h="1855470">
                <a:moveTo>
                  <a:pt x="4857232" y="0"/>
                </a:moveTo>
                <a:lnTo>
                  <a:pt x="4857232" y="1855259"/>
                </a:lnTo>
                <a:lnTo>
                  <a:pt x="0" y="1855259"/>
                </a:lnTo>
                <a:lnTo>
                  <a:pt x="0" y="0"/>
                </a:lnTo>
                <a:lnTo>
                  <a:pt x="4857232" y="0"/>
                </a:lnTo>
                <a:close/>
              </a:path>
            </a:pathLst>
          </a:custGeom>
          <a:solidFill>
            <a:srgbClr val="1D3C5B">
              <a:alpha val="84999"/>
            </a:srgbClr>
          </a:solidFill>
        </p:spPr>
        <p:txBody>
          <a:bodyPr wrap="square" lIns="0" tIns="0" rIns="0" bIns="0" rtlCol="0"/>
          <a:lstStyle/>
          <a:p>
            <a:endParaRPr/>
          </a:p>
        </p:txBody>
      </p:sp>
      <p:sp>
        <p:nvSpPr>
          <p:cNvPr id="19" name="bg object 19"/>
          <p:cNvSpPr/>
          <p:nvPr/>
        </p:nvSpPr>
        <p:spPr>
          <a:xfrm>
            <a:off x="14899111" y="763918"/>
            <a:ext cx="3388995" cy="3404235"/>
          </a:xfrm>
          <a:custGeom>
            <a:avLst/>
            <a:gdLst/>
            <a:ahLst/>
            <a:cxnLst/>
            <a:rect l="l" t="t" r="r" b="b"/>
            <a:pathLst>
              <a:path w="3388994" h="3404235">
                <a:moveTo>
                  <a:pt x="3388881" y="1718007"/>
                </a:moveTo>
                <a:lnTo>
                  <a:pt x="1702914" y="3403974"/>
                </a:lnTo>
                <a:lnTo>
                  <a:pt x="0" y="1701074"/>
                </a:lnTo>
                <a:lnTo>
                  <a:pt x="1701034" y="0"/>
                </a:lnTo>
                <a:lnTo>
                  <a:pt x="3388882" y="1687847"/>
                </a:lnTo>
              </a:path>
            </a:pathLst>
          </a:custGeom>
          <a:ln w="76200">
            <a:solidFill>
              <a:srgbClr val="FFFFFF"/>
            </a:solidFill>
          </a:ln>
        </p:spPr>
        <p:txBody>
          <a:bodyPr wrap="square" lIns="0" tIns="0" rIns="0" bIns="0" rtlCol="0"/>
          <a:lstStyle/>
          <a:p>
            <a:endParaRPr/>
          </a:p>
        </p:txBody>
      </p:sp>
      <p:sp>
        <p:nvSpPr>
          <p:cNvPr id="20" name="bg object 20"/>
          <p:cNvSpPr/>
          <p:nvPr/>
        </p:nvSpPr>
        <p:spPr>
          <a:xfrm>
            <a:off x="15353477" y="-3"/>
            <a:ext cx="2484120" cy="1854835"/>
          </a:xfrm>
          <a:custGeom>
            <a:avLst/>
            <a:gdLst/>
            <a:ahLst/>
            <a:cxnLst/>
            <a:rect l="l" t="t" r="r" b="b"/>
            <a:pathLst>
              <a:path w="2484119" h="1854835">
                <a:moveTo>
                  <a:pt x="1875517" y="26"/>
                </a:moveTo>
                <a:lnTo>
                  <a:pt x="2483991" y="608500"/>
                </a:lnTo>
                <a:lnTo>
                  <a:pt x="1237998" y="1854489"/>
                </a:lnTo>
                <a:lnTo>
                  <a:pt x="0" y="616454"/>
                </a:lnTo>
                <a:lnTo>
                  <a:pt x="616454" y="0"/>
                </a:lnTo>
              </a:path>
            </a:pathLst>
          </a:custGeom>
          <a:ln w="76154">
            <a:solidFill>
              <a:srgbClr val="FFFFFF"/>
            </a:solidFill>
          </a:ln>
        </p:spPr>
        <p:txBody>
          <a:bodyPr wrap="square" lIns="0" tIns="0" rIns="0" bIns="0" rtlCol="0"/>
          <a:lstStyle/>
          <a:p>
            <a:endParaRPr/>
          </a:p>
        </p:txBody>
      </p:sp>
      <p:sp>
        <p:nvSpPr>
          <p:cNvPr id="21" name="bg object 21"/>
          <p:cNvSpPr/>
          <p:nvPr/>
        </p:nvSpPr>
        <p:spPr>
          <a:xfrm>
            <a:off x="10662147" y="1"/>
            <a:ext cx="2484120" cy="2471420"/>
          </a:xfrm>
          <a:custGeom>
            <a:avLst/>
            <a:gdLst/>
            <a:ahLst/>
            <a:cxnLst/>
            <a:rect l="l" t="t" r="r" b="b"/>
            <a:pathLst>
              <a:path w="2484119" h="2471420">
                <a:moveTo>
                  <a:pt x="1258915" y="18"/>
                </a:moveTo>
                <a:lnTo>
                  <a:pt x="2483975" y="1225078"/>
                </a:lnTo>
                <a:lnTo>
                  <a:pt x="1237998" y="2471083"/>
                </a:lnTo>
                <a:lnTo>
                  <a:pt x="0" y="1233048"/>
                </a:lnTo>
                <a:lnTo>
                  <a:pt x="1233048" y="0"/>
                </a:lnTo>
              </a:path>
            </a:pathLst>
          </a:custGeom>
          <a:ln w="76154">
            <a:solidFill>
              <a:srgbClr val="FFFFFF"/>
            </a:solidFill>
          </a:ln>
        </p:spPr>
        <p:txBody>
          <a:bodyPr wrap="square" lIns="0" tIns="0" rIns="0" bIns="0" rtlCol="0"/>
          <a:lstStyle/>
          <a:p>
            <a:endParaRPr/>
          </a:p>
        </p:txBody>
      </p:sp>
      <p:sp>
        <p:nvSpPr>
          <p:cNvPr id="22" name="bg object 22"/>
          <p:cNvSpPr/>
          <p:nvPr/>
        </p:nvSpPr>
        <p:spPr>
          <a:xfrm>
            <a:off x="12521609" y="300802"/>
            <a:ext cx="1856739" cy="1856739"/>
          </a:xfrm>
          <a:custGeom>
            <a:avLst/>
            <a:gdLst/>
            <a:ahLst/>
            <a:cxnLst/>
            <a:rect l="l" t="t" r="r" b="b"/>
            <a:pathLst>
              <a:path w="1856740" h="1856739">
                <a:moveTo>
                  <a:pt x="0" y="920439"/>
                </a:moveTo>
                <a:lnTo>
                  <a:pt x="920431" y="0"/>
                </a:lnTo>
                <a:lnTo>
                  <a:pt x="1856623" y="936192"/>
                </a:lnTo>
                <a:lnTo>
                  <a:pt x="936186" y="1856610"/>
                </a:lnTo>
                <a:lnTo>
                  <a:pt x="0" y="920439"/>
                </a:lnTo>
              </a:path>
            </a:pathLst>
          </a:custGeom>
          <a:ln w="76054">
            <a:solidFill>
              <a:srgbClr val="FFFFFF"/>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8000" cy="10287000"/>
          </a:xfrm>
          <a:prstGeom prst="rect">
            <a:avLst/>
          </a:prstGeom>
        </p:spPr>
      </p:pic>
      <p:sp>
        <p:nvSpPr>
          <p:cNvPr id="2" name="Holder 2"/>
          <p:cNvSpPr>
            <a:spLocks noGrp="1"/>
          </p:cNvSpPr>
          <p:nvPr>
            <p:ph type="title"/>
          </p:nvPr>
        </p:nvSpPr>
        <p:spPr>
          <a:xfrm>
            <a:off x="1016000" y="806170"/>
            <a:ext cx="10205085" cy="1818005"/>
          </a:xfrm>
          <a:prstGeom prst="rect">
            <a:avLst/>
          </a:prstGeom>
        </p:spPr>
        <p:txBody>
          <a:bodyPr wrap="square" lIns="0" tIns="0" rIns="0" bIns="0">
            <a:spAutoFit/>
          </a:bodyPr>
          <a:lstStyle>
            <a:lvl1pPr>
              <a:defRPr sz="5050" b="1" i="0">
                <a:solidFill>
                  <a:srgbClr val="1D3C5B"/>
                </a:solidFill>
                <a:latin typeface="Trebuchet MS"/>
                <a:cs typeface="Trebuchet MS"/>
              </a:defRPr>
            </a:lvl1pPr>
          </a:lstStyle>
          <a:p>
            <a:endParaRPr/>
          </a:p>
        </p:txBody>
      </p:sp>
      <p:sp>
        <p:nvSpPr>
          <p:cNvPr id="3" name="Holder 3"/>
          <p:cNvSpPr>
            <a:spLocks noGrp="1"/>
          </p:cNvSpPr>
          <p:nvPr>
            <p:ph type="body" idx="1"/>
          </p:nvPr>
        </p:nvSpPr>
        <p:spPr>
          <a:xfrm>
            <a:off x="1016000" y="2836796"/>
            <a:ext cx="9253220" cy="4123054"/>
          </a:xfrm>
          <a:prstGeom prst="rect">
            <a:avLst/>
          </a:prstGeom>
        </p:spPr>
        <p:txBody>
          <a:bodyPr wrap="square" lIns="0" tIns="0" rIns="0" bIns="0">
            <a:spAutoFit/>
          </a:bodyPr>
          <a:lstStyle>
            <a:lvl1pPr>
              <a:defRPr sz="2700" b="1" i="0">
                <a:solidFill>
                  <a:srgbClr val="1D3C5B"/>
                </a:solidFill>
                <a:latin typeface="Tahoma"/>
                <a:cs typeface="Tahoma"/>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4/8/2026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gif"/></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0.jp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hyperlink" Target="http://WWW.JKLES.FI/" TargetMode="Externa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715371" y="7110414"/>
            <a:ext cx="4857750" cy="1533111"/>
          </a:xfrm>
          <a:prstGeom prst="rect">
            <a:avLst/>
          </a:prstGeom>
          <a:solidFill>
            <a:srgbClr val="1D3C5B">
              <a:alpha val="84999"/>
            </a:srgbClr>
          </a:solidFill>
        </p:spPr>
        <p:txBody>
          <a:bodyPr vert="horz" wrap="square" lIns="0" tIns="426084" rIns="0" bIns="0" rtlCol="0" anchor="t">
            <a:spAutoFit/>
          </a:bodyPr>
          <a:lstStyle/>
          <a:p>
            <a:pPr marL="1960880" marR="1336675" indent="-617855">
              <a:lnSpc>
                <a:spcPts val="4280"/>
              </a:lnSpc>
              <a:spcBef>
                <a:spcPts val="3354"/>
              </a:spcBef>
            </a:pPr>
            <a:r>
              <a:rPr sz="3600" spc="-405">
                <a:solidFill>
                  <a:srgbClr val="FFFFFF"/>
                </a:solidFill>
                <a:latin typeface="Tahoma"/>
                <a:cs typeface="Tahoma"/>
              </a:rPr>
              <a:t>Q1</a:t>
            </a:r>
            <a:r>
              <a:rPr sz="3600" spc="-245">
                <a:solidFill>
                  <a:srgbClr val="FFFFFF"/>
                </a:solidFill>
                <a:latin typeface="Tahoma"/>
                <a:cs typeface="Tahoma"/>
              </a:rPr>
              <a:t> </a:t>
            </a:r>
            <a:r>
              <a:rPr sz="3600" spc="-25">
                <a:solidFill>
                  <a:srgbClr val="FFFFFF"/>
                </a:solidFill>
                <a:latin typeface="Tahoma"/>
                <a:cs typeface="Tahoma"/>
              </a:rPr>
              <a:t>Raportti </a:t>
            </a:r>
            <a:r>
              <a:rPr lang="fi-FI" sz="3600" spc="-20">
                <a:solidFill>
                  <a:srgbClr val="FFFFFF"/>
                </a:solidFill>
                <a:latin typeface="Tahoma"/>
                <a:cs typeface="Tahoma"/>
              </a:rPr>
              <a:t>2026</a:t>
            </a:r>
            <a:endParaRPr sz="3600">
              <a:latin typeface="Tahoma"/>
              <a:cs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646044" y="0"/>
              <a:ext cx="4210049" cy="10286999"/>
            </a:xfrm>
            <a:prstGeom prst="rect">
              <a:avLst/>
            </a:prstGeom>
          </p:spPr>
        </p:pic>
        <p:pic>
          <p:nvPicPr>
            <p:cNvPr id="4" name="object 4"/>
            <p:cNvPicPr/>
            <p:nvPr/>
          </p:nvPicPr>
          <p:blipFill>
            <a:blip r:embed="rId3" cstate="print"/>
            <a:stretch>
              <a:fillRect/>
            </a:stretch>
          </p:blipFill>
          <p:spPr>
            <a:xfrm>
              <a:off x="16355902" y="0"/>
              <a:ext cx="1005879" cy="5359389"/>
            </a:xfrm>
            <a:prstGeom prst="rect">
              <a:avLst/>
            </a:prstGeom>
          </p:spPr>
        </p:pic>
        <p:sp>
          <p:nvSpPr>
            <p:cNvPr id="5" name="object 5"/>
            <p:cNvSpPr/>
            <p:nvPr/>
          </p:nvSpPr>
          <p:spPr>
            <a:xfrm>
              <a:off x="9148292" y="7990229"/>
              <a:ext cx="4939030" cy="2296795"/>
            </a:xfrm>
            <a:custGeom>
              <a:avLst/>
              <a:gdLst/>
              <a:ahLst/>
              <a:cxnLst/>
              <a:rect l="l" t="t" r="r" b="b"/>
              <a:pathLst>
                <a:path w="4939030" h="2296795">
                  <a:moveTo>
                    <a:pt x="4938420" y="1535658"/>
                  </a:moveTo>
                  <a:lnTo>
                    <a:pt x="3421011" y="18249"/>
                  </a:lnTo>
                  <a:lnTo>
                    <a:pt x="3405365" y="2603"/>
                  </a:lnTo>
                  <a:lnTo>
                    <a:pt x="3402431" y="0"/>
                  </a:lnTo>
                  <a:lnTo>
                    <a:pt x="3397872" y="0"/>
                  </a:lnTo>
                  <a:lnTo>
                    <a:pt x="3394938" y="2603"/>
                  </a:lnTo>
                  <a:lnTo>
                    <a:pt x="2469134" y="928408"/>
                  </a:lnTo>
                  <a:lnTo>
                    <a:pt x="1558798" y="18249"/>
                  </a:lnTo>
                  <a:lnTo>
                    <a:pt x="1540548" y="0"/>
                  </a:lnTo>
                  <a:lnTo>
                    <a:pt x="1535988" y="0"/>
                  </a:lnTo>
                  <a:lnTo>
                    <a:pt x="1533055" y="2603"/>
                  </a:lnTo>
                  <a:lnTo>
                    <a:pt x="0" y="1535658"/>
                  </a:lnTo>
                  <a:lnTo>
                    <a:pt x="0" y="1540230"/>
                  </a:lnTo>
                  <a:lnTo>
                    <a:pt x="756551" y="2296782"/>
                  </a:lnTo>
                  <a:lnTo>
                    <a:pt x="777087" y="2296782"/>
                  </a:lnTo>
                  <a:lnTo>
                    <a:pt x="18249" y="1537944"/>
                  </a:lnTo>
                  <a:lnTo>
                    <a:pt x="1538262" y="18249"/>
                  </a:lnTo>
                  <a:lnTo>
                    <a:pt x="2458770" y="938771"/>
                  </a:lnTo>
                  <a:lnTo>
                    <a:pt x="1861883" y="1535658"/>
                  </a:lnTo>
                  <a:lnTo>
                    <a:pt x="1861883" y="1540230"/>
                  </a:lnTo>
                  <a:lnTo>
                    <a:pt x="2458758" y="2137130"/>
                  </a:lnTo>
                  <a:lnTo>
                    <a:pt x="2299081" y="2296782"/>
                  </a:lnTo>
                  <a:lnTo>
                    <a:pt x="2299284" y="2296782"/>
                  </a:lnTo>
                  <a:lnTo>
                    <a:pt x="2319363" y="2296782"/>
                  </a:lnTo>
                  <a:lnTo>
                    <a:pt x="2319820" y="2296782"/>
                  </a:lnTo>
                  <a:lnTo>
                    <a:pt x="2469134" y="2147493"/>
                  </a:lnTo>
                  <a:lnTo>
                    <a:pt x="2618435" y="2296782"/>
                  </a:lnTo>
                  <a:lnTo>
                    <a:pt x="2618765" y="2296782"/>
                  </a:lnTo>
                  <a:lnTo>
                    <a:pt x="2638971" y="2296782"/>
                  </a:lnTo>
                  <a:lnTo>
                    <a:pt x="2639301" y="2296782"/>
                  </a:lnTo>
                  <a:lnTo>
                    <a:pt x="2489581" y="2147062"/>
                  </a:lnTo>
                  <a:lnTo>
                    <a:pt x="2479573" y="2137067"/>
                  </a:lnTo>
                  <a:lnTo>
                    <a:pt x="3073603" y="1543164"/>
                  </a:lnTo>
                  <a:lnTo>
                    <a:pt x="3076206" y="1540230"/>
                  </a:lnTo>
                  <a:lnTo>
                    <a:pt x="3076206" y="1535658"/>
                  </a:lnTo>
                  <a:lnTo>
                    <a:pt x="3073603" y="1532724"/>
                  </a:lnTo>
                  <a:lnTo>
                    <a:pt x="3057956" y="1517091"/>
                  </a:lnTo>
                  <a:lnTo>
                    <a:pt x="3057956" y="1537944"/>
                  </a:lnTo>
                  <a:lnTo>
                    <a:pt x="2469108" y="2126932"/>
                  </a:lnTo>
                  <a:lnTo>
                    <a:pt x="1880133" y="1537944"/>
                  </a:lnTo>
                  <a:lnTo>
                    <a:pt x="2469108" y="949109"/>
                  </a:lnTo>
                  <a:lnTo>
                    <a:pt x="3057956" y="1537944"/>
                  </a:lnTo>
                  <a:lnTo>
                    <a:pt x="3057956" y="1517091"/>
                  </a:lnTo>
                  <a:lnTo>
                    <a:pt x="2479471" y="938733"/>
                  </a:lnTo>
                  <a:lnTo>
                    <a:pt x="3400158" y="18249"/>
                  </a:lnTo>
                  <a:lnTo>
                    <a:pt x="4920170" y="1537944"/>
                  </a:lnTo>
                  <a:lnTo>
                    <a:pt x="4161345" y="2296782"/>
                  </a:lnTo>
                  <a:lnTo>
                    <a:pt x="4181868" y="2296782"/>
                  </a:lnTo>
                  <a:lnTo>
                    <a:pt x="4938420" y="1540230"/>
                  </a:lnTo>
                  <a:lnTo>
                    <a:pt x="4938420" y="1535658"/>
                  </a:lnTo>
                  <a:close/>
                </a:path>
              </a:pathLst>
            </a:custGeom>
            <a:solidFill>
              <a:srgbClr val="1D3C5B"/>
            </a:solidFill>
          </p:spPr>
          <p:txBody>
            <a:bodyPr wrap="square" lIns="0" tIns="0" rIns="0" bIns="0" rtlCol="0"/>
            <a:lstStyle/>
            <a:p>
              <a:endParaRPr/>
            </a:p>
          </p:txBody>
        </p:sp>
        <p:pic>
          <p:nvPicPr>
            <p:cNvPr id="6" name="object 6"/>
            <p:cNvPicPr/>
            <p:nvPr/>
          </p:nvPicPr>
          <p:blipFill>
            <a:blip r:embed="rId4" cstate="print"/>
            <a:stretch>
              <a:fillRect/>
            </a:stretch>
          </p:blipFill>
          <p:spPr>
            <a:xfrm>
              <a:off x="5905164" y="2527971"/>
              <a:ext cx="114300" cy="114300"/>
            </a:xfrm>
            <a:prstGeom prst="rect">
              <a:avLst/>
            </a:prstGeom>
          </p:spPr>
        </p:pic>
        <p:pic>
          <p:nvPicPr>
            <p:cNvPr id="7" name="object 7"/>
            <p:cNvPicPr/>
            <p:nvPr/>
          </p:nvPicPr>
          <p:blipFill>
            <a:blip r:embed="rId4" cstate="print"/>
            <a:stretch>
              <a:fillRect/>
            </a:stretch>
          </p:blipFill>
          <p:spPr>
            <a:xfrm>
              <a:off x="5905164" y="3023271"/>
              <a:ext cx="114300" cy="114300"/>
            </a:xfrm>
            <a:prstGeom prst="rect">
              <a:avLst/>
            </a:prstGeom>
          </p:spPr>
        </p:pic>
        <p:pic>
          <p:nvPicPr>
            <p:cNvPr id="8" name="object 8"/>
            <p:cNvPicPr/>
            <p:nvPr/>
          </p:nvPicPr>
          <p:blipFill>
            <a:blip r:embed="rId5" cstate="print"/>
            <a:stretch>
              <a:fillRect/>
            </a:stretch>
          </p:blipFill>
          <p:spPr>
            <a:xfrm>
              <a:off x="5905164" y="3518571"/>
              <a:ext cx="114300" cy="114300"/>
            </a:xfrm>
            <a:prstGeom prst="rect">
              <a:avLst/>
            </a:prstGeom>
          </p:spPr>
        </p:pic>
        <p:pic>
          <p:nvPicPr>
            <p:cNvPr id="9" name="object 9"/>
            <p:cNvPicPr/>
            <p:nvPr/>
          </p:nvPicPr>
          <p:blipFill>
            <a:blip r:embed="rId5" cstate="print"/>
            <a:stretch>
              <a:fillRect/>
            </a:stretch>
          </p:blipFill>
          <p:spPr>
            <a:xfrm>
              <a:off x="5905164" y="4013871"/>
              <a:ext cx="114300" cy="114300"/>
            </a:xfrm>
            <a:prstGeom prst="rect">
              <a:avLst/>
            </a:prstGeom>
          </p:spPr>
        </p:pic>
        <p:pic>
          <p:nvPicPr>
            <p:cNvPr id="10" name="object 10"/>
            <p:cNvPicPr/>
            <p:nvPr/>
          </p:nvPicPr>
          <p:blipFill>
            <a:blip r:embed="rId5" cstate="print"/>
            <a:stretch>
              <a:fillRect/>
            </a:stretch>
          </p:blipFill>
          <p:spPr>
            <a:xfrm>
              <a:off x="5905164" y="4509171"/>
              <a:ext cx="114300" cy="114300"/>
            </a:xfrm>
            <a:prstGeom prst="rect">
              <a:avLst/>
            </a:prstGeom>
          </p:spPr>
        </p:pic>
        <p:pic>
          <p:nvPicPr>
            <p:cNvPr id="11" name="object 11"/>
            <p:cNvPicPr/>
            <p:nvPr/>
          </p:nvPicPr>
          <p:blipFill>
            <a:blip r:embed="rId5" cstate="print"/>
            <a:stretch>
              <a:fillRect/>
            </a:stretch>
          </p:blipFill>
          <p:spPr>
            <a:xfrm>
              <a:off x="5905164" y="5004471"/>
              <a:ext cx="114300" cy="114300"/>
            </a:xfrm>
            <a:prstGeom prst="rect">
              <a:avLst/>
            </a:prstGeom>
          </p:spPr>
        </p:pic>
        <p:pic>
          <p:nvPicPr>
            <p:cNvPr id="12" name="object 12"/>
            <p:cNvPicPr/>
            <p:nvPr/>
          </p:nvPicPr>
          <p:blipFill>
            <a:blip r:embed="rId5" cstate="print"/>
            <a:stretch>
              <a:fillRect/>
            </a:stretch>
          </p:blipFill>
          <p:spPr>
            <a:xfrm>
              <a:off x="5905164" y="5995071"/>
              <a:ext cx="114300" cy="114300"/>
            </a:xfrm>
            <a:prstGeom prst="rect">
              <a:avLst/>
            </a:prstGeom>
          </p:spPr>
        </p:pic>
      </p:grpSp>
      <p:sp>
        <p:nvSpPr>
          <p:cNvPr id="13" name="object 13"/>
          <p:cNvSpPr txBox="1"/>
          <p:nvPr/>
        </p:nvSpPr>
        <p:spPr>
          <a:xfrm>
            <a:off x="6192055" y="2262534"/>
            <a:ext cx="4549140" cy="3987800"/>
          </a:xfrm>
          <a:prstGeom prst="rect">
            <a:avLst/>
          </a:prstGeom>
        </p:spPr>
        <p:txBody>
          <a:bodyPr vert="horz" wrap="square" lIns="0" tIns="12700" rIns="0" bIns="0" rtlCol="0">
            <a:spAutoFit/>
          </a:bodyPr>
          <a:lstStyle/>
          <a:p>
            <a:pPr marL="12700" marR="2142490">
              <a:lnSpc>
                <a:spcPct val="116100"/>
              </a:lnSpc>
              <a:spcBef>
                <a:spcPts val="100"/>
              </a:spcBef>
            </a:pPr>
            <a:r>
              <a:rPr sz="2800">
                <a:solidFill>
                  <a:srgbClr val="1D3C5B"/>
                </a:solidFill>
                <a:latin typeface="Tahoma"/>
                <a:cs typeface="Tahoma"/>
              </a:rPr>
              <a:t>Mikä</a:t>
            </a:r>
            <a:r>
              <a:rPr sz="2800" spc="-175">
                <a:solidFill>
                  <a:srgbClr val="1D3C5B"/>
                </a:solidFill>
                <a:latin typeface="Tahoma"/>
                <a:cs typeface="Tahoma"/>
              </a:rPr>
              <a:t> </a:t>
            </a:r>
            <a:r>
              <a:rPr sz="2800">
                <a:solidFill>
                  <a:srgbClr val="1D3C5B"/>
                </a:solidFill>
                <a:latin typeface="Tahoma"/>
                <a:cs typeface="Tahoma"/>
              </a:rPr>
              <a:t>on</a:t>
            </a:r>
            <a:r>
              <a:rPr sz="2800" spc="-170">
                <a:solidFill>
                  <a:srgbClr val="1D3C5B"/>
                </a:solidFill>
                <a:latin typeface="Tahoma"/>
                <a:cs typeface="Tahoma"/>
              </a:rPr>
              <a:t> </a:t>
            </a:r>
            <a:r>
              <a:rPr sz="2800" spc="-160">
                <a:solidFill>
                  <a:srgbClr val="1D3C5B"/>
                </a:solidFill>
                <a:latin typeface="Tahoma"/>
                <a:cs typeface="Tahoma"/>
              </a:rPr>
              <a:t>JES</a:t>
            </a:r>
            <a:r>
              <a:rPr sz="2800" spc="-175">
                <a:solidFill>
                  <a:srgbClr val="1D3C5B"/>
                </a:solidFill>
                <a:latin typeface="Tahoma"/>
                <a:cs typeface="Tahoma"/>
              </a:rPr>
              <a:t> </a:t>
            </a:r>
            <a:r>
              <a:rPr sz="2800" spc="-50">
                <a:solidFill>
                  <a:srgbClr val="1D3C5B"/>
                </a:solidFill>
                <a:latin typeface="Tahoma"/>
                <a:cs typeface="Tahoma"/>
              </a:rPr>
              <a:t>? </a:t>
            </a:r>
            <a:r>
              <a:rPr sz="2800" spc="-10">
                <a:solidFill>
                  <a:srgbClr val="1D3C5B"/>
                </a:solidFill>
                <a:latin typeface="Tahoma"/>
                <a:cs typeface="Tahoma"/>
              </a:rPr>
              <a:t>Lukuina Tavoitteet</a:t>
            </a:r>
            <a:r>
              <a:rPr sz="2800" spc="-210">
                <a:solidFill>
                  <a:srgbClr val="1D3C5B"/>
                </a:solidFill>
                <a:latin typeface="Tahoma"/>
                <a:cs typeface="Tahoma"/>
              </a:rPr>
              <a:t> </a:t>
            </a:r>
            <a:r>
              <a:rPr sz="2800" spc="-95">
                <a:solidFill>
                  <a:srgbClr val="1D3C5B"/>
                </a:solidFill>
                <a:latin typeface="Tahoma"/>
                <a:cs typeface="Tahoma"/>
              </a:rPr>
              <a:t>2025</a:t>
            </a:r>
            <a:endParaRPr sz="2800">
              <a:latin typeface="Tahoma"/>
              <a:cs typeface="Tahoma"/>
            </a:endParaRPr>
          </a:p>
          <a:p>
            <a:pPr marL="12700" marR="5080">
              <a:lnSpc>
                <a:spcPct val="116100"/>
              </a:lnSpc>
            </a:pPr>
            <a:r>
              <a:rPr sz="2800" spc="-25">
                <a:solidFill>
                  <a:srgbClr val="1D3C5B"/>
                </a:solidFill>
                <a:latin typeface="Tahoma"/>
                <a:cs typeface="Tahoma"/>
              </a:rPr>
              <a:t>Tavoitteiden</a:t>
            </a:r>
            <a:r>
              <a:rPr sz="2800" spc="-155">
                <a:solidFill>
                  <a:srgbClr val="1D3C5B"/>
                </a:solidFill>
                <a:latin typeface="Tahoma"/>
                <a:cs typeface="Tahoma"/>
              </a:rPr>
              <a:t> </a:t>
            </a:r>
            <a:r>
              <a:rPr sz="2800" spc="-65">
                <a:solidFill>
                  <a:srgbClr val="1D3C5B"/>
                </a:solidFill>
                <a:latin typeface="Tahoma"/>
                <a:cs typeface="Tahoma"/>
              </a:rPr>
              <a:t>seuranta</a:t>
            </a:r>
            <a:r>
              <a:rPr sz="2800" spc="-140">
                <a:solidFill>
                  <a:srgbClr val="1D3C5B"/>
                </a:solidFill>
                <a:latin typeface="Tahoma"/>
                <a:cs typeface="Tahoma"/>
              </a:rPr>
              <a:t> </a:t>
            </a:r>
            <a:r>
              <a:rPr sz="2800" spc="-345">
                <a:solidFill>
                  <a:srgbClr val="1D3C5B"/>
                </a:solidFill>
                <a:latin typeface="Tahoma"/>
                <a:cs typeface="Tahoma"/>
              </a:rPr>
              <a:t>Q1 </a:t>
            </a:r>
            <a:r>
              <a:rPr sz="2800">
                <a:solidFill>
                  <a:srgbClr val="1D3C5B"/>
                </a:solidFill>
                <a:latin typeface="Tahoma"/>
                <a:cs typeface="Tahoma"/>
              </a:rPr>
              <a:t>Menneet</a:t>
            </a:r>
            <a:r>
              <a:rPr sz="2800" spc="-110">
                <a:solidFill>
                  <a:srgbClr val="1D3C5B"/>
                </a:solidFill>
                <a:latin typeface="Tahoma"/>
                <a:cs typeface="Tahoma"/>
              </a:rPr>
              <a:t> </a:t>
            </a:r>
            <a:r>
              <a:rPr sz="2800" spc="-30">
                <a:solidFill>
                  <a:srgbClr val="1D3C5B"/>
                </a:solidFill>
                <a:latin typeface="Tahoma"/>
                <a:cs typeface="Tahoma"/>
              </a:rPr>
              <a:t>tapahtumat</a:t>
            </a:r>
            <a:r>
              <a:rPr sz="2800" spc="-110">
                <a:solidFill>
                  <a:srgbClr val="1D3C5B"/>
                </a:solidFill>
                <a:latin typeface="Tahoma"/>
                <a:cs typeface="Tahoma"/>
              </a:rPr>
              <a:t> </a:t>
            </a:r>
            <a:r>
              <a:rPr sz="2800" spc="-345">
                <a:solidFill>
                  <a:srgbClr val="1D3C5B"/>
                </a:solidFill>
                <a:latin typeface="Tahoma"/>
                <a:cs typeface="Tahoma"/>
              </a:rPr>
              <a:t>Q1</a:t>
            </a:r>
            <a:r>
              <a:rPr sz="2800">
                <a:solidFill>
                  <a:srgbClr val="1D3C5B"/>
                </a:solidFill>
                <a:latin typeface="Tahoma"/>
                <a:cs typeface="Tahoma"/>
              </a:rPr>
              <a:t> Muut</a:t>
            </a:r>
            <a:r>
              <a:rPr sz="2800" spc="-95">
                <a:solidFill>
                  <a:srgbClr val="1D3C5B"/>
                </a:solidFill>
                <a:latin typeface="Tahoma"/>
                <a:cs typeface="Tahoma"/>
              </a:rPr>
              <a:t> </a:t>
            </a:r>
            <a:r>
              <a:rPr sz="2800" spc="-30">
                <a:solidFill>
                  <a:srgbClr val="1D3C5B"/>
                </a:solidFill>
                <a:latin typeface="Tahoma"/>
                <a:cs typeface="Tahoma"/>
              </a:rPr>
              <a:t>pienemmät</a:t>
            </a:r>
            <a:r>
              <a:rPr sz="2800" spc="-90">
                <a:solidFill>
                  <a:srgbClr val="1D3C5B"/>
                </a:solidFill>
                <a:latin typeface="Tahoma"/>
                <a:cs typeface="Tahoma"/>
              </a:rPr>
              <a:t> </a:t>
            </a:r>
            <a:r>
              <a:rPr sz="2800" spc="-10">
                <a:solidFill>
                  <a:srgbClr val="1D3C5B"/>
                </a:solidFill>
                <a:latin typeface="Tahoma"/>
                <a:cs typeface="Tahoma"/>
              </a:rPr>
              <a:t>tapahtumat </a:t>
            </a:r>
            <a:r>
              <a:rPr sz="2800" spc="-135">
                <a:solidFill>
                  <a:srgbClr val="1D3C5B"/>
                </a:solidFill>
                <a:latin typeface="Tahoma"/>
                <a:cs typeface="Tahoma"/>
              </a:rPr>
              <a:t>ja</a:t>
            </a:r>
            <a:r>
              <a:rPr sz="2800" spc="-155">
                <a:solidFill>
                  <a:srgbClr val="1D3C5B"/>
                </a:solidFill>
                <a:latin typeface="Tahoma"/>
                <a:cs typeface="Tahoma"/>
              </a:rPr>
              <a:t> </a:t>
            </a:r>
            <a:r>
              <a:rPr sz="2800" spc="-30">
                <a:solidFill>
                  <a:srgbClr val="1D3C5B"/>
                </a:solidFill>
                <a:latin typeface="Tahoma"/>
                <a:cs typeface="Tahoma"/>
              </a:rPr>
              <a:t>edustukset</a:t>
            </a:r>
            <a:r>
              <a:rPr sz="2800" spc="-155">
                <a:solidFill>
                  <a:srgbClr val="1D3C5B"/>
                </a:solidFill>
                <a:latin typeface="Tahoma"/>
                <a:cs typeface="Tahoma"/>
              </a:rPr>
              <a:t> </a:t>
            </a:r>
            <a:r>
              <a:rPr sz="2800" spc="-345">
                <a:solidFill>
                  <a:srgbClr val="1D3C5B"/>
                </a:solidFill>
                <a:latin typeface="Tahoma"/>
                <a:cs typeface="Tahoma"/>
              </a:rPr>
              <a:t>Q1</a:t>
            </a:r>
            <a:endParaRPr sz="2800">
              <a:latin typeface="Tahoma"/>
              <a:cs typeface="Tahoma"/>
            </a:endParaRPr>
          </a:p>
          <a:p>
            <a:pPr marL="12700">
              <a:lnSpc>
                <a:spcPct val="100000"/>
              </a:lnSpc>
              <a:spcBef>
                <a:spcPts val="535"/>
              </a:spcBef>
            </a:pPr>
            <a:r>
              <a:rPr sz="2800">
                <a:solidFill>
                  <a:srgbClr val="1D3C5B"/>
                </a:solidFill>
                <a:latin typeface="Tahoma"/>
                <a:cs typeface="Tahoma"/>
              </a:rPr>
              <a:t>Yhteenveto</a:t>
            </a:r>
            <a:r>
              <a:rPr sz="2800" spc="-130">
                <a:solidFill>
                  <a:srgbClr val="1D3C5B"/>
                </a:solidFill>
                <a:latin typeface="Tahoma"/>
                <a:cs typeface="Tahoma"/>
              </a:rPr>
              <a:t> </a:t>
            </a:r>
            <a:r>
              <a:rPr sz="2800" spc="-345">
                <a:solidFill>
                  <a:srgbClr val="1D3C5B"/>
                </a:solidFill>
                <a:latin typeface="Tahoma"/>
                <a:cs typeface="Tahoma"/>
              </a:rPr>
              <a:t>Q1</a:t>
            </a:r>
            <a:endParaRPr sz="2800">
              <a:latin typeface="Tahoma"/>
              <a:cs typeface="Tahoma"/>
            </a:endParaRPr>
          </a:p>
        </p:txBody>
      </p:sp>
      <p:sp>
        <p:nvSpPr>
          <p:cNvPr id="14" name="object 14"/>
          <p:cNvSpPr txBox="1">
            <a:spLocks noGrp="1"/>
          </p:cNvSpPr>
          <p:nvPr>
            <p:ph type="title"/>
          </p:nvPr>
        </p:nvSpPr>
        <p:spPr>
          <a:xfrm>
            <a:off x="5587664" y="1231150"/>
            <a:ext cx="4265930" cy="1048385"/>
          </a:xfrm>
          <a:prstGeom prst="rect">
            <a:avLst/>
          </a:prstGeom>
        </p:spPr>
        <p:txBody>
          <a:bodyPr vert="horz" wrap="square" lIns="0" tIns="13970" rIns="0" bIns="0" rtlCol="0">
            <a:spAutoFit/>
          </a:bodyPr>
          <a:lstStyle/>
          <a:p>
            <a:pPr marL="12700">
              <a:lnSpc>
                <a:spcPct val="100000"/>
              </a:lnSpc>
              <a:spcBef>
                <a:spcPts val="110"/>
              </a:spcBef>
            </a:pPr>
            <a:r>
              <a:rPr sz="6700" spc="660"/>
              <a:t>SISÄLLYS</a:t>
            </a:r>
            <a:endParaRPr sz="67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635"/>
            <a:chOff x="0" y="0"/>
            <a:chExt cx="18288000" cy="10287635"/>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2409940" y="0"/>
              <a:ext cx="13456919" cy="10287000"/>
            </a:xfrm>
            <a:custGeom>
              <a:avLst/>
              <a:gdLst/>
              <a:ahLst/>
              <a:cxnLst/>
              <a:rect l="l" t="t" r="r" b="b"/>
              <a:pathLst>
                <a:path w="13456919" h="10287000">
                  <a:moveTo>
                    <a:pt x="0" y="0"/>
                  </a:moveTo>
                  <a:lnTo>
                    <a:pt x="13456310" y="0"/>
                  </a:lnTo>
                  <a:lnTo>
                    <a:pt x="13456310" y="10286999"/>
                  </a:lnTo>
                  <a:lnTo>
                    <a:pt x="0" y="10286999"/>
                  </a:lnTo>
                  <a:lnTo>
                    <a:pt x="0" y="0"/>
                  </a:lnTo>
                  <a:close/>
                </a:path>
              </a:pathLst>
            </a:custGeom>
            <a:solidFill>
              <a:srgbClr val="1D3C5B">
                <a:alpha val="84999"/>
              </a:srgbClr>
            </a:solidFill>
          </p:spPr>
          <p:txBody>
            <a:bodyPr wrap="square" lIns="0" tIns="0" rIns="0" bIns="0" rtlCol="0"/>
            <a:lstStyle/>
            <a:p>
              <a:endParaRPr/>
            </a:p>
          </p:txBody>
        </p:sp>
        <p:sp>
          <p:nvSpPr>
            <p:cNvPr id="5" name="object 5"/>
            <p:cNvSpPr/>
            <p:nvPr/>
          </p:nvSpPr>
          <p:spPr>
            <a:xfrm>
              <a:off x="12745136" y="5441048"/>
              <a:ext cx="5542915" cy="4846320"/>
            </a:xfrm>
            <a:custGeom>
              <a:avLst/>
              <a:gdLst/>
              <a:ahLst/>
              <a:cxnLst/>
              <a:rect l="l" t="t" r="r" b="b"/>
              <a:pathLst>
                <a:path w="5542915" h="4846320">
                  <a:moveTo>
                    <a:pt x="3744590" y="0"/>
                  </a:moveTo>
                  <a:lnTo>
                    <a:pt x="5357" y="3731990"/>
                  </a:lnTo>
                  <a:lnTo>
                    <a:pt x="0" y="3744690"/>
                  </a:lnTo>
                  <a:lnTo>
                    <a:pt x="1339" y="3751412"/>
                  </a:lnTo>
                  <a:lnTo>
                    <a:pt x="5357" y="3757389"/>
                  </a:lnTo>
                  <a:lnTo>
                    <a:pt x="1093928" y="4845960"/>
                  </a:lnTo>
                  <a:lnTo>
                    <a:pt x="1144170" y="4845960"/>
                  </a:lnTo>
                  <a:lnTo>
                    <a:pt x="42663" y="3744690"/>
                  </a:lnTo>
                  <a:lnTo>
                    <a:pt x="3744690" y="42663"/>
                  </a:lnTo>
                  <a:lnTo>
                    <a:pt x="3793910" y="42663"/>
                  </a:lnTo>
                  <a:lnTo>
                    <a:pt x="3756596" y="5357"/>
                  </a:lnTo>
                  <a:lnTo>
                    <a:pt x="3751077" y="1339"/>
                  </a:lnTo>
                  <a:lnTo>
                    <a:pt x="3744590" y="0"/>
                  </a:lnTo>
                  <a:close/>
                </a:path>
                <a:path w="5542915" h="4846320">
                  <a:moveTo>
                    <a:pt x="3793910" y="42663"/>
                  </a:moveTo>
                  <a:lnTo>
                    <a:pt x="3744690" y="42663"/>
                  </a:lnTo>
                  <a:lnTo>
                    <a:pt x="5542863" y="1841222"/>
                  </a:lnTo>
                  <a:lnTo>
                    <a:pt x="5542863" y="1791244"/>
                  </a:lnTo>
                  <a:lnTo>
                    <a:pt x="3793910" y="42663"/>
                  </a:lnTo>
                  <a:close/>
                </a:path>
              </a:pathLst>
            </a:custGeom>
            <a:solidFill>
              <a:srgbClr val="FFFFFF"/>
            </a:solidFill>
          </p:spPr>
          <p:txBody>
            <a:bodyPr wrap="square" lIns="0" tIns="0" rIns="0" bIns="0" rtlCol="0"/>
            <a:lstStyle/>
            <a:p>
              <a:endParaRPr/>
            </a:p>
          </p:txBody>
        </p:sp>
      </p:grpSp>
      <p:sp>
        <p:nvSpPr>
          <p:cNvPr id="6" name="object 6"/>
          <p:cNvSpPr/>
          <p:nvPr/>
        </p:nvSpPr>
        <p:spPr>
          <a:xfrm>
            <a:off x="17279801" y="8170197"/>
            <a:ext cx="1008380" cy="2031364"/>
          </a:xfrm>
          <a:custGeom>
            <a:avLst/>
            <a:gdLst/>
            <a:ahLst/>
            <a:cxnLst/>
            <a:rect l="l" t="t" r="r" b="b"/>
            <a:pathLst>
              <a:path w="1008380" h="2031365">
                <a:moveTo>
                  <a:pt x="1008198" y="0"/>
                </a:moveTo>
                <a:lnTo>
                  <a:pt x="5357" y="1002841"/>
                </a:lnTo>
                <a:lnTo>
                  <a:pt x="1339" y="1008819"/>
                </a:lnTo>
                <a:lnTo>
                  <a:pt x="0" y="1015541"/>
                </a:lnTo>
                <a:lnTo>
                  <a:pt x="1339" y="1022263"/>
                </a:lnTo>
                <a:lnTo>
                  <a:pt x="5357" y="1028241"/>
                </a:lnTo>
                <a:lnTo>
                  <a:pt x="1008198" y="2031082"/>
                </a:lnTo>
                <a:lnTo>
                  <a:pt x="1008198" y="1980869"/>
                </a:lnTo>
                <a:lnTo>
                  <a:pt x="42663" y="1015541"/>
                </a:lnTo>
                <a:lnTo>
                  <a:pt x="1008198" y="50005"/>
                </a:lnTo>
                <a:lnTo>
                  <a:pt x="1008198" y="0"/>
                </a:lnTo>
                <a:close/>
              </a:path>
            </a:pathLst>
          </a:custGeom>
          <a:solidFill>
            <a:srgbClr val="FFFFFF"/>
          </a:solidFill>
        </p:spPr>
        <p:txBody>
          <a:bodyPr wrap="square" lIns="0" tIns="0" rIns="0" bIns="0" rtlCol="0"/>
          <a:lstStyle/>
          <a:p>
            <a:endParaRPr/>
          </a:p>
        </p:txBody>
      </p:sp>
      <p:sp>
        <p:nvSpPr>
          <p:cNvPr id="7" name="object 7"/>
          <p:cNvSpPr/>
          <p:nvPr/>
        </p:nvSpPr>
        <p:spPr>
          <a:xfrm>
            <a:off x="15012666" y="1209333"/>
            <a:ext cx="3275329" cy="6073775"/>
          </a:xfrm>
          <a:custGeom>
            <a:avLst/>
            <a:gdLst/>
            <a:ahLst/>
            <a:cxnLst/>
            <a:rect l="l" t="t" r="r" b="b"/>
            <a:pathLst>
              <a:path w="3275330" h="6073775">
                <a:moveTo>
                  <a:pt x="2787570" y="0"/>
                </a:moveTo>
                <a:lnTo>
                  <a:pt x="2782931" y="0"/>
                </a:lnTo>
                <a:lnTo>
                  <a:pt x="4762" y="2778169"/>
                </a:lnTo>
                <a:lnTo>
                  <a:pt x="1190" y="2784147"/>
                </a:lnTo>
                <a:lnTo>
                  <a:pt x="0" y="2790869"/>
                </a:lnTo>
                <a:lnTo>
                  <a:pt x="1190" y="2797591"/>
                </a:lnTo>
                <a:lnTo>
                  <a:pt x="4762" y="2803569"/>
                </a:lnTo>
                <a:lnTo>
                  <a:pt x="3275332" y="6073443"/>
                </a:lnTo>
                <a:lnTo>
                  <a:pt x="3275332" y="6024033"/>
                </a:lnTo>
                <a:lnTo>
                  <a:pt x="42862" y="2790869"/>
                </a:lnTo>
                <a:lnTo>
                  <a:pt x="2810650" y="23080"/>
                </a:lnTo>
                <a:lnTo>
                  <a:pt x="2787570" y="0"/>
                </a:lnTo>
                <a:close/>
              </a:path>
            </a:pathLst>
          </a:custGeom>
          <a:solidFill>
            <a:srgbClr val="FFFFFF"/>
          </a:solidFill>
        </p:spPr>
        <p:txBody>
          <a:bodyPr wrap="square" lIns="0" tIns="0" rIns="0" bIns="0" rtlCol="0"/>
          <a:lstStyle/>
          <a:p>
            <a:endParaRPr/>
          </a:p>
        </p:txBody>
      </p:sp>
      <p:sp>
        <p:nvSpPr>
          <p:cNvPr id="8" name="object 8"/>
          <p:cNvSpPr/>
          <p:nvPr/>
        </p:nvSpPr>
        <p:spPr>
          <a:xfrm>
            <a:off x="0" y="2861004"/>
            <a:ext cx="4056379" cy="7275195"/>
          </a:xfrm>
          <a:custGeom>
            <a:avLst/>
            <a:gdLst/>
            <a:ahLst/>
            <a:cxnLst/>
            <a:rect l="l" t="t" r="r" b="b"/>
            <a:pathLst>
              <a:path w="4056379" h="7275195">
                <a:moveTo>
                  <a:pt x="4056329" y="2321572"/>
                </a:moveTo>
                <a:lnTo>
                  <a:pt x="4028732" y="2293975"/>
                </a:lnTo>
                <a:lnTo>
                  <a:pt x="4028732" y="2325027"/>
                </a:lnTo>
                <a:lnTo>
                  <a:pt x="1731060" y="4622698"/>
                </a:lnTo>
                <a:lnTo>
                  <a:pt x="354228" y="3245866"/>
                </a:lnTo>
                <a:lnTo>
                  <a:pt x="339090" y="3230753"/>
                </a:lnTo>
                <a:lnTo>
                  <a:pt x="1237132" y="2332901"/>
                </a:lnTo>
                <a:lnTo>
                  <a:pt x="1241069" y="2328468"/>
                </a:lnTo>
                <a:lnTo>
                  <a:pt x="1241069" y="2321572"/>
                </a:lnTo>
                <a:lnTo>
                  <a:pt x="1237132" y="2317140"/>
                </a:lnTo>
                <a:lnTo>
                  <a:pt x="338950" y="1419161"/>
                </a:lnTo>
                <a:lnTo>
                  <a:pt x="1730806" y="27584"/>
                </a:lnTo>
                <a:lnTo>
                  <a:pt x="4028732" y="2325027"/>
                </a:lnTo>
                <a:lnTo>
                  <a:pt x="4028732" y="2293975"/>
                </a:lnTo>
                <a:lnTo>
                  <a:pt x="1762340" y="27584"/>
                </a:lnTo>
                <a:lnTo>
                  <a:pt x="1738693" y="3937"/>
                </a:lnTo>
                <a:lnTo>
                  <a:pt x="1734261" y="0"/>
                </a:lnTo>
                <a:lnTo>
                  <a:pt x="1727365" y="0"/>
                </a:lnTo>
                <a:lnTo>
                  <a:pt x="1722932" y="3937"/>
                </a:lnTo>
                <a:lnTo>
                  <a:pt x="323329" y="1403540"/>
                </a:lnTo>
                <a:lnTo>
                  <a:pt x="0" y="1080262"/>
                </a:lnTo>
                <a:lnTo>
                  <a:pt x="0" y="1111529"/>
                </a:lnTo>
                <a:lnTo>
                  <a:pt x="307657" y="1419212"/>
                </a:lnTo>
                <a:lnTo>
                  <a:pt x="0" y="1726869"/>
                </a:lnTo>
                <a:lnTo>
                  <a:pt x="0" y="1758035"/>
                </a:lnTo>
                <a:lnTo>
                  <a:pt x="323278" y="1434820"/>
                </a:lnTo>
                <a:lnTo>
                  <a:pt x="1213485" y="2325027"/>
                </a:lnTo>
                <a:lnTo>
                  <a:pt x="323278" y="3215424"/>
                </a:lnTo>
                <a:lnTo>
                  <a:pt x="0" y="2892133"/>
                </a:lnTo>
                <a:lnTo>
                  <a:pt x="0" y="2923171"/>
                </a:lnTo>
                <a:lnTo>
                  <a:pt x="307657" y="3230854"/>
                </a:lnTo>
                <a:lnTo>
                  <a:pt x="0" y="3538436"/>
                </a:lnTo>
                <a:lnTo>
                  <a:pt x="0" y="3538766"/>
                </a:lnTo>
                <a:lnTo>
                  <a:pt x="0" y="3569131"/>
                </a:lnTo>
                <a:lnTo>
                  <a:pt x="0" y="3569779"/>
                </a:lnTo>
                <a:lnTo>
                  <a:pt x="323329" y="3246513"/>
                </a:lnTo>
                <a:lnTo>
                  <a:pt x="1727365" y="4650537"/>
                </a:lnTo>
                <a:lnTo>
                  <a:pt x="1727847" y="4650537"/>
                </a:lnTo>
                <a:lnTo>
                  <a:pt x="2621102" y="5543791"/>
                </a:lnTo>
                <a:lnTo>
                  <a:pt x="903084" y="7261809"/>
                </a:lnTo>
                <a:lnTo>
                  <a:pt x="915987" y="7275131"/>
                </a:lnTo>
                <a:lnTo>
                  <a:pt x="920813" y="7275131"/>
                </a:lnTo>
                <a:lnTo>
                  <a:pt x="2648699" y="5547245"/>
                </a:lnTo>
                <a:lnTo>
                  <a:pt x="2648699" y="5540337"/>
                </a:lnTo>
                <a:lnTo>
                  <a:pt x="1746580" y="4638218"/>
                </a:lnTo>
                <a:lnTo>
                  <a:pt x="1761845" y="4622952"/>
                </a:lnTo>
                <a:lnTo>
                  <a:pt x="4056329" y="2328468"/>
                </a:lnTo>
                <a:lnTo>
                  <a:pt x="4056329" y="2321572"/>
                </a:lnTo>
                <a:close/>
              </a:path>
            </a:pathLst>
          </a:custGeom>
          <a:solidFill>
            <a:srgbClr val="FFFFFF"/>
          </a:solidFill>
        </p:spPr>
        <p:txBody>
          <a:bodyPr wrap="square" lIns="0" tIns="0" rIns="0" bIns="0" rtlCol="0"/>
          <a:lstStyle/>
          <a:p>
            <a:endParaRPr/>
          </a:p>
        </p:txBody>
      </p:sp>
      <p:sp>
        <p:nvSpPr>
          <p:cNvPr id="9" name="object 9"/>
          <p:cNvSpPr txBox="1"/>
          <p:nvPr/>
        </p:nvSpPr>
        <p:spPr>
          <a:xfrm>
            <a:off x="4436868" y="2584768"/>
            <a:ext cx="9414510" cy="6626225"/>
          </a:xfrm>
          <a:prstGeom prst="rect">
            <a:avLst/>
          </a:prstGeom>
        </p:spPr>
        <p:txBody>
          <a:bodyPr vert="horz" wrap="square" lIns="0" tIns="12700" rIns="0" bIns="0" rtlCol="0">
            <a:spAutoFit/>
          </a:bodyPr>
          <a:lstStyle/>
          <a:p>
            <a:pPr marL="43815" marR="35560" algn="ctr">
              <a:lnSpc>
                <a:spcPct val="106900"/>
              </a:lnSpc>
              <a:spcBef>
                <a:spcPts val="100"/>
              </a:spcBef>
            </a:pPr>
            <a:r>
              <a:rPr sz="4500" spc="-100">
                <a:solidFill>
                  <a:srgbClr val="FFFFFF"/>
                </a:solidFill>
                <a:latin typeface="Tahoma"/>
                <a:cs typeface="Tahoma"/>
              </a:rPr>
              <a:t>Jyväskylä</a:t>
            </a:r>
            <a:r>
              <a:rPr sz="4500" spc="-254">
                <a:solidFill>
                  <a:srgbClr val="FFFFFF"/>
                </a:solidFill>
                <a:latin typeface="Tahoma"/>
                <a:cs typeface="Tahoma"/>
              </a:rPr>
              <a:t> </a:t>
            </a:r>
            <a:r>
              <a:rPr sz="4500" spc="-75">
                <a:solidFill>
                  <a:srgbClr val="FFFFFF"/>
                </a:solidFill>
                <a:latin typeface="Tahoma"/>
                <a:cs typeface="Tahoma"/>
              </a:rPr>
              <a:t>Entrepreneurship</a:t>
            </a:r>
            <a:r>
              <a:rPr sz="4500" spc="-254">
                <a:solidFill>
                  <a:srgbClr val="FFFFFF"/>
                </a:solidFill>
                <a:latin typeface="Tahoma"/>
                <a:cs typeface="Tahoma"/>
              </a:rPr>
              <a:t> </a:t>
            </a:r>
            <a:r>
              <a:rPr sz="4500">
                <a:solidFill>
                  <a:srgbClr val="FFFFFF"/>
                </a:solidFill>
                <a:latin typeface="Tahoma"/>
                <a:cs typeface="Tahoma"/>
              </a:rPr>
              <a:t>Society</a:t>
            </a:r>
            <a:r>
              <a:rPr sz="4500" spc="-254">
                <a:solidFill>
                  <a:srgbClr val="FFFFFF"/>
                </a:solidFill>
                <a:latin typeface="Tahoma"/>
                <a:cs typeface="Tahoma"/>
              </a:rPr>
              <a:t> </a:t>
            </a:r>
            <a:r>
              <a:rPr sz="4500" spc="-25">
                <a:solidFill>
                  <a:srgbClr val="FFFFFF"/>
                </a:solidFill>
                <a:latin typeface="Tahoma"/>
                <a:cs typeface="Tahoma"/>
              </a:rPr>
              <a:t>on </a:t>
            </a:r>
            <a:r>
              <a:rPr sz="4500" spc="-10">
                <a:solidFill>
                  <a:srgbClr val="FFFFFF"/>
                </a:solidFill>
                <a:latin typeface="Tahoma"/>
                <a:cs typeface="Tahoma"/>
              </a:rPr>
              <a:t>opiskelijalähtöinen</a:t>
            </a:r>
            <a:endParaRPr sz="4500">
              <a:latin typeface="Tahoma"/>
              <a:cs typeface="Tahoma"/>
            </a:endParaRPr>
          </a:p>
          <a:p>
            <a:pPr marL="12700" marR="5080" algn="ctr">
              <a:lnSpc>
                <a:spcPct val="106900"/>
              </a:lnSpc>
              <a:spcBef>
                <a:spcPts val="5"/>
              </a:spcBef>
            </a:pPr>
            <a:r>
              <a:rPr sz="4500" spc="-40">
                <a:solidFill>
                  <a:srgbClr val="FFFFFF"/>
                </a:solidFill>
                <a:latin typeface="Tahoma"/>
                <a:cs typeface="Tahoma"/>
              </a:rPr>
              <a:t>kaikille</a:t>
            </a:r>
            <a:r>
              <a:rPr sz="4500" spc="-295">
                <a:solidFill>
                  <a:srgbClr val="FFFFFF"/>
                </a:solidFill>
                <a:latin typeface="Tahoma"/>
                <a:cs typeface="Tahoma"/>
              </a:rPr>
              <a:t> </a:t>
            </a:r>
            <a:r>
              <a:rPr sz="4500" spc="-30">
                <a:solidFill>
                  <a:srgbClr val="FFFFFF"/>
                </a:solidFill>
                <a:latin typeface="Tahoma"/>
                <a:cs typeface="Tahoma"/>
              </a:rPr>
              <a:t>avoin</a:t>
            </a:r>
            <a:r>
              <a:rPr sz="4500" spc="-290">
                <a:solidFill>
                  <a:srgbClr val="FFFFFF"/>
                </a:solidFill>
                <a:latin typeface="Tahoma"/>
                <a:cs typeface="Tahoma"/>
              </a:rPr>
              <a:t> </a:t>
            </a:r>
            <a:r>
              <a:rPr sz="4500" spc="-55">
                <a:solidFill>
                  <a:srgbClr val="FFFFFF"/>
                </a:solidFill>
                <a:latin typeface="Tahoma"/>
                <a:cs typeface="Tahoma"/>
              </a:rPr>
              <a:t>yhteisö,</a:t>
            </a:r>
            <a:r>
              <a:rPr sz="4500" spc="-290">
                <a:solidFill>
                  <a:srgbClr val="FFFFFF"/>
                </a:solidFill>
                <a:latin typeface="Tahoma"/>
                <a:cs typeface="Tahoma"/>
              </a:rPr>
              <a:t> </a:t>
            </a:r>
            <a:r>
              <a:rPr sz="4500" spc="-10">
                <a:solidFill>
                  <a:srgbClr val="FFFFFF"/>
                </a:solidFill>
                <a:latin typeface="Tahoma"/>
                <a:cs typeface="Tahoma"/>
              </a:rPr>
              <a:t>jonka </a:t>
            </a:r>
            <a:r>
              <a:rPr sz="4500" spc="-55">
                <a:solidFill>
                  <a:srgbClr val="FFFFFF"/>
                </a:solidFill>
                <a:latin typeface="Tahoma"/>
                <a:cs typeface="Tahoma"/>
              </a:rPr>
              <a:t>tarkoituksena</a:t>
            </a:r>
            <a:r>
              <a:rPr sz="4500" spc="-285">
                <a:solidFill>
                  <a:srgbClr val="FFFFFF"/>
                </a:solidFill>
                <a:latin typeface="Tahoma"/>
                <a:cs typeface="Tahoma"/>
              </a:rPr>
              <a:t> </a:t>
            </a:r>
            <a:r>
              <a:rPr sz="4500">
                <a:solidFill>
                  <a:srgbClr val="FFFFFF"/>
                </a:solidFill>
                <a:latin typeface="Tahoma"/>
                <a:cs typeface="Tahoma"/>
              </a:rPr>
              <a:t>on</a:t>
            </a:r>
            <a:r>
              <a:rPr sz="4500" spc="-285">
                <a:solidFill>
                  <a:srgbClr val="FFFFFF"/>
                </a:solidFill>
                <a:latin typeface="Tahoma"/>
                <a:cs typeface="Tahoma"/>
              </a:rPr>
              <a:t> </a:t>
            </a:r>
            <a:r>
              <a:rPr sz="4500" spc="-45">
                <a:solidFill>
                  <a:srgbClr val="FFFFFF"/>
                </a:solidFill>
                <a:latin typeface="Tahoma"/>
                <a:cs typeface="Tahoma"/>
              </a:rPr>
              <a:t>edistää</a:t>
            </a:r>
            <a:r>
              <a:rPr sz="4500" spc="-285">
                <a:solidFill>
                  <a:srgbClr val="FFFFFF"/>
                </a:solidFill>
                <a:latin typeface="Tahoma"/>
                <a:cs typeface="Tahoma"/>
              </a:rPr>
              <a:t> </a:t>
            </a:r>
            <a:r>
              <a:rPr sz="4500" spc="-20">
                <a:solidFill>
                  <a:srgbClr val="FFFFFF"/>
                </a:solidFill>
                <a:latin typeface="Tahoma"/>
                <a:cs typeface="Tahoma"/>
              </a:rPr>
              <a:t>yrittäjyyttä</a:t>
            </a:r>
            <a:r>
              <a:rPr sz="4500" spc="-285">
                <a:solidFill>
                  <a:srgbClr val="FFFFFF"/>
                </a:solidFill>
                <a:latin typeface="Tahoma"/>
                <a:cs typeface="Tahoma"/>
              </a:rPr>
              <a:t> </a:t>
            </a:r>
            <a:r>
              <a:rPr sz="4500" spc="-45">
                <a:solidFill>
                  <a:srgbClr val="FFFFFF"/>
                </a:solidFill>
                <a:latin typeface="Tahoma"/>
                <a:cs typeface="Tahoma"/>
              </a:rPr>
              <a:t>ja </a:t>
            </a:r>
            <a:r>
              <a:rPr sz="4500" spc="-55">
                <a:solidFill>
                  <a:srgbClr val="FFFFFF"/>
                </a:solidFill>
                <a:latin typeface="Tahoma"/>
                <a:cs typeface="Tahoma"/>
              </a:rPr>
              <a:t>tarjota</a:t>
            </a:r>
            <a:r>
              <a:rPr sz="4500" spc="-285">
                <a:solidFill>
                  <a:srgbClr val="FFFFFF"/>
                </a:solidFill>
                <a:latin typeface="Tahoma"/>
                <a:cs typeface="Tahoma"/>
              </a:rPr>
              <a:t> </a:t>
            </a:r>
            <a:r>
              <a:rPr sz="4500" spc="-75">
                <a:solidFill>
                  <a:srgbClr val="FFFFFF"/>
                </a:solidFill>
                <a:latin typeface="Tahoma"/>
                <a:cs typeface="Tahoma"/>
              </a:rPr>
              <a:t>alusta</a:t>
            </a:r>
            <a:r>
              <a:rPr sz="4500" spc="-260">
                <a:solidFill>
                  <a:srgbClr val="FFFFFF"/>
                </a:solidFill>
                <a:latin typeface="Tahoma"/>
                <a:cs typeface="Tahoma"/>
              </a:rPr>
              <a:t> </a:t>
            </a:r>
            <a:r>
              <a:rPr sz="4500" spc="-10">
                <a:solidFill>
                  <a:srgbClr val="FFFFFF"/>
                </a:solidFill>
                <a:latin typeface="Tahoma"/>
                <a:cs typeface="Tahoma"/>
              </a:rPr>
              <a:t>itsensä </a:t>
            </a:r>
            <a:r>
              <a:rPr sz="4500" spc="-40">
                <a:solidFill>
                  <a:srgbClr val="FFFFFF"/>
                </a:solidFill>
                <a:latin typeface="Tahoma"/>
                <a:cs typeface="Tahoma"/>
              </a:rPr>
              <a:t>kokonaisvaltaiselle</a:t>
            </a:r>
            <a:r>
              <a:rPr sz="4500" spc="-250">
                <a:solidFill>
                  <a:srgbClr val="FFFFFF"/>
                </a:solidFill>
                <a:latin typeface="Tahoma"/>
                <a:cs typeface="Tahoma"/>
              </a:rPr>
              <a:t> </a:t>
            </a:r>
            <a:r>
              <a:rPr sz="4500" b="1" spc="-265">
                <a:solidFill>
                  <a:srgbClr val="FFFFFF"/>
                </a:solidFill>
                <a:latin typeface="Tahoma"/>
                <a:cs typeface="Tahoma"/>
              </a:rPr>
              <a:t>kehittämiselle</a:t>
            </a:r>
            <a:r>
              <a:rPr sz="4500" spc="-265">
                <a:solidFill>
                  <a:srgbClr val="FFFFFF"/>
                </a:solidFill>
                <a:latin typeface="Tahoma"/>
                <a:cs typeface="Tahoma"/>
              </a:rPr>
              <a:t>, </a:t>
            </a:r>
            <a:r>
              <a:rPr sz="4500" spc="-80">
                <a:solidFill>
                  <a:srgbClr val="FFFFFF"/>
                </a:solidFill>
                <a:latin typeface="Tahoma"/>
                <a:cs typeface="Tahoma"/>
              </a:rPr>
              <a:t>uusien</a:t>
            </a:r>
            <a:r>
              <a:rPr sz="4500" spc="-270">
                <a:solidFill>
                  <a:srgbClr val="FFFFFF"/>
                </a:solidFill>
                <a:latin typeface="Tahoma"/>
                <a:cs typeface="Tahoma"/>
              </a:rPr>
              <a:t> </a:t>
            </a:r>
            <a:r>
              <a:rPr sz="4500" b="1" spc="-204">
                <a:solidFill>
                  <a:srgbClr val="FFFFFF"/>
                </a:solidFill>
                <a:latin typeface="Tahoma"/>
                <a:cs typeface="Tahoma"/>
              </a:rPr>
              <a:t>ideoiden</a:t>
            </a:r>
            <a:r>
              <a:rPr sz="4500" b="1" spc="-180">
                <a:solidFill>
                  <a:srgbClr val="FFFFFF"/>
                </a:solidFill>
                <a:latin typeface="Tahoma"/>
                <a:cs typeface="Tahoma"/>
              </a:rPr>
              <a:t> </a:t>
            </a:r>
            <a:r>
              <a:rPr sz="4500" spc="-40">
                <a:solidFill>
                  <a:srgbClr val="FFFFFF"/>
                </a:solidFill>
                <a:latin typeface="Tahoma"/>
                <a:cs typeface="Tahoma"/>
              </a:rPr>
              <a:t>syntymiselle</a:t>
            </a:r>
            <a:r>
              <a:rPr sz="4500" spc="-270">
                <a:solidFill>
                  <a:srgbClr val="FFFFFF"/>
                </a:solidFill>
                <a:latin typeface="Tahoma"/>
                <a:cs typeface="Tahoma"/>
              </a:rPr>
              <a:t> </a:t>
            </a:r>
            <a:r>
              <a:rPr sz="4500" spc="-20">
                <a:solidFill>
                  <a:srgbClr val="FFFFFF"/>
                </a:solidFill>
                <a:latin typeface="Tahoma"/>
                <a:cs typeface="Tahoma"/>
              </a:rPr>
              <a:t>sekä </a:t>
            </a:r>
            <a:r>
              <a:rPr sz="4500" spc="-85">
                <a:solidFill>
                  <a:srgbClr val="FFFFFF"/>
                </a:solidFill>
                <a:latin typeface="Tahoma"/>
                <a:cs typeface="Tahoma"/>
              </a:rPr>
              <a:t>samanhenkisten</a:t>
            </a:r>
            <a:r>
              <a:rPr sz="4500" spc="-254">
                <a:solidFill>
                  <a:srgbClr val="FFFFFF"/>
                </a:solidFill>
                <a:latin typeface="Tahoma"/>
                <a:cs typeface="Tahoma"/>
              </a:rPr>
              <a:t> </a:t>
            </a:r>
            <a:r>
              <a:rPr sz="4500" spc="-10">
                <a:solidFill>
                  <a:srgbClr val="FFFFFF"/>
                </a:solidFill>
                <a:latin typeface="Tahoma"/>
                <a:cs typeface="Tahoma"/>
              </a:rPr>
              <a:t>ihmisten </a:t>
            </a:r>
            <a:r>
              <a:rPr sz="4500" b="1" spc="-305">
                <a:solidFill>
                  <a:srgbClr val="FFFFFF"/>
                </a:solidFill>
                <a:latin typeface="Tahoma"/>
                <a:cs typeface="Tahoma"/>
              </a:rPr>
              <a:t>kohtaamiselle</a:t>
            </a:r>
            <a:r>
              <a:rPr sz="4500" spc="-305">
                <a:solidFill>
                  <a:srgbClr val="FFFFFF"/>
                </a:solidFill>
                <a:latin typeface="Tahoma"/>
                <a:cs typeface="Tahoma"/>
              </a:rPr>
              <a:t>.</a:t>
            </a:r>
            <a:endParaRPr sz="4500">
              <a:latin typeface="Tahoma"/>
              <a:cs typeface="Tahoma"/>
            </a:endParaRPr>
          </a:p>
        </p:txBody>
      </p:sp>
      <p:pic>
        <p:nvPicPr>
          <p:cNvPr id="10" name="object 10"/>
          <p:cNvPicPr/>
          <p:nvPr/>
        </p:nvPicPr>
        <p:blipFill>
          <a:blip r:embed="rId3" cstate="print"/>
          <a:stretch>
            <a:fillRect/>
          </a:stretch>
        </p:blipFill>
        <p:spPr>
          <a:xfrm>
            <a:off x="14811024" y="7442514"/>
            <a:ext cx="2133599" cy="2466959"/>
          </a:xfrm>
          <a:prstGeom prst="rect">
            <a:avLst/>
          </a:prstGeom>
        </p:spPr>
      </p:pic>
      <p:sp>
        <p:nvSpPr>
          <p:cNvPr id="11" name="object 11"/>
          <p:cNvSpPr txBox="1">
            <a:spLocks noGrp="1"/>
          </p:cNvSpPr>
          <p:nvPr>
            <p:ph type="title"/>
          </p:nvPr>
        </p:nvSpPr>
        <p:spPr>
          <a:xfrm>
            <a:off x="5980859" y="1328101"/>
            <a:ext cx="6326505" cy="1048385"/>
          </a:xfrm>
          <a:prstGeom prst="rect">
            <a:avLst/>
          </a:prstGeom>
        </p:spPr>
        <p:txBody>
          <a:bodyPr vert="horz" wrap="square" lIns="0" tIns="13970" rIns="0" bIns="0" rtlCol="0">
            <a:spAutoFit/>
          </a:bodyPr>
          <a:lstStyle/>
          <a:p>
            <a:pPr marL="12700">
              <a:lnSpc>
                <a:spcPct val="100000"/>
              </a:lnSpc>
              <a:spcBef>
                <a:spcPts val="110"/>
              </a:spcBef>
            </a:pPr>
            <a:r>
              <a:rPr sz="6700" spc="919">
                <a:solidFill>
                  <a:srgbClr val="FFFFFF"/>
                </a:solidFill>
              </a:rPr>
              <a:t>MIKÄ</a:t>
            </a:r>
            <a:r>
              <a:rPr sz="6700" spc="-190">
                <a:solidFill>
                  <a:srgbClr val="FFFFFF"/>
                </a:solidFill>
              </a:rPr>
              <a:t> </a:t>
            </a:r>
            <a:r>
              <a:rPr sz="6700" spc="1080">
                <a:solidFill>
                  <a:srgbClr val="FFFFFF"/>
                </a:solidFill>
              </a:rPr>
              <a:t>ON</a:t>
            </a:r>
            <a:r>
              <a:rPr sz="6700" spc="-185">
                <a:solidFill>
                  <a:srgbClr val="FFFFFF"/>
                </a:solidFill>
              </a:rPr>
              <a:t> </a:t>
            </a:r>
            <a:r>
              <a:rPr sz="6700" spc="420">
                <a:solidFill>
                  <a:srgbClr val="FFFFFF"/>
                </a:solidFill>
              </a:rPr>
              <a:t>JES?</a:t>
            </a:r>
            <a:endParaRPr sz="67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326100" cy="10287000"/>
            <a:chOff x="0" y="0"/>
            <a:chExt cx="18326100" cy="1028700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5307961"/>
              <a:ext cx="18282920" cy="4979035"/>
            </a:xfrm>
            <a:custGeom>
              <a:avLst/>
              <a:gdLst/>
              <a:ahLst/>
              <a:cxnLst/>
              <a:rect l="l" t="t" r="r" b="b"/>
              <a:pathLst>
                <a:path w="18282920" h="4979034">
                  <a:moveTo>
                    <a:pt x="18282416" y="4979041"/>
                  </a:moveTo>
                  <a:lnTo>
                    <a:pt x="0" y="4979041"/>
                  </a:lnTo>
                  <a:lnTo>
                    <a:pt x="0" y="0"/>
                  </a:lnTo>
                  <a:lnTo>
                    <a:pt x="18282416" y="0"/>
                  </a:lnTo>
                  <a:lnTo>
                    <a:pt x="18282416" y="4979041"/>
                  </a:lnTo>
                  <a:close/>
                </a:path>
              </a:pathLst>
            </a:custGeom>
            <a:solidFill>
              <a:srgbClr val="1D3C5B">
                <a:alpha val="79998"/>
              </a:srgbClr>
            </a:solidFill>
          </p:spPr>
          <p:txBody>
            <a:bodyPr wrap="square" lIns="0" tIns="0" rIns="0" bIns="0" rtlCol="0"/>
            <a:lstStyle/>
            <a:p>
              <a:endParaRPr/>
            </a:p>
          </p:txBody>
        </p:sp>
        <p:sp>
          <p:nvSpPr>
            <p:cNvPr id="5" name="object 5"/>
            <p:cNvSpPr/>
            <p:nvPr/>
          </p:nvSpPr>
          <p:spPr>
            <a:xfrm>
              <a:off x="13401628" y="2529270"/>
              <a:ext cx="4886325" cy="4886325"/>
            </a:xfrm>
            <a:custGeom>
              <a:avLst/>
              <a:gdLst/>
              <a:ahLst/>
              <a:cxnLst/>
              <a:rect l="l" t="t" r="r" b="b"/>
              <a:pathLst>
                <a:path w="4886325" h="4886325">
                  <a:moveTo>
                    <a:pt x="0" y="2441802"/>
                  </a:moveTo>
                  <a:lnTo>
                    <a:pt x="2441793" y="0"/>
                  </a:lnTo>
                  <a:lnTo>
                    <a:pt x="4886309" y="2444515"/>
                  </a:lnTo>
                  <a:lnTo>
                    <a:pt x="2444436" y="4886270"/>
                  </a:lnTo>
                  <a:lnTo>
                    <a:pt x="0" y="2441802"/>
                  </a:lnTo>
                </a:path>
              </a:pathLst>
            </a:custGeom>
            <a:ln w="76200">
              <a:solidFill>
                <a:srgbClr val="FFFFFF"/>
              </a:solidFill>
            </a:ln>
          </p:spPr>
          <p:txBody>
            <a:bodyPr wrap="square" lIns="0" tIns="0" rIns="0" bIns="0" rtlCol="0"/>
            <a:lstStyle/>
            <a:p>
              <a:endParaRPr/>
            </a:p>
          </p:txBody>
        </p:sp>
        <p:sp>
          <p:nvSpPr>
            <p:cNvPr id="6" name="object 6"/>
            <p:cNvSpPr/>
            <p:nvPr/>
          </p:nvSpPr>
          <p:spPr>
            <a:xfrm>
              <a:off x="14053808" y="528114"/>
              <a:ext cx="3568065" cy="3568065"/>
            </a:xfrm>
            <a:custGeom>
              <a:avLst/>
              <a:gdLst/>
              <a:ahLst/>
              <a:cxnLst/>
              <a:rect l="l" t="t" r="r" b="b"/>
              <a:pathLst>
                <a:path w="3568065" h="3568065">
                  <a:moveTo>
                    <a:pt x="0" y="1789533"/>
                  </a:moveTo>
                  <a:lnTo>
                    <a:pt x="1789514" y="0"/>
                  </a:lnTo>
                  <a:lnTo>
                    <a:pt x="3567615" y="1778101"/>
                  </a:lnTo>
                  <a:lnTo>
                    <a:pt x="1778084" y="3567638"/>
                  </a:lnTo>
                  <a:lnTo>
                    <a:pt x="0" y="1789533"/>
                  </a:lnTo>
                </a:path>
              </a:pathLst>
            </a:custGeom>
            <a:ln w="76195">
              <a:solidFill>
                <a:srgbClr val="FFFFFF"/>
              </a:solidFill>
            </a:ln>
          </p:spPr>
          <p:txBody>
            <a:bodyPr wrap="square" lIns="0" tIns="0" rIns="0" bIns="0" rtlCol="0"/>
            <a:lstStyle/>
            <a:p>
              <a:endParaRPr/>
            </a:p>
          </p:txBody>
        </p:sp>
        <p:sp>
          <p:nvSpPr>
            <p:cNvPr id="7" name="object 7"/>
            <p:cNvSpPr/>
            <p:nvPr/>
          </p:nvSpPr>
          <p:spPr>
            <a:xfrm>
              <a:off x="14181397" y="5690352"/>
              <a:ext cx="3391535" cy="3391535"/>
            </a:xfrm>
            <a:custGeom>
              <a:avLst/>
              <a:gdLst/>
              <a:ahLst/>
              <a:cxnLst/>
              <a:rect l="l" t="t" r="r" b="b"/>
              <a:pathLst>
                <a:path w="3391534" h="3391534">
                  <a:moveTo>
                    <a:pt x="0" y="1662032"/>
                  </a:moveTo>
                  <a:lnTo>
                    <a:pt x="1662002" y="0"/>
                  </a:lnTo>
                  <a:lnTo>
                    <a:pt x="3391117" y="1729115"/>
                  </a:lnTo>
                  <a:lnTo>
                    <a:pt x="1729091" y="3391155"/>
                  </a:lnTo>
                  <a:lnTo>
                    <a:pt x="0" y="1662032"/>
                  </a:lnTo>
                </a:path>
              </a:pathLst>
            </a:custGeom>
            <a:ln w="76200">
              <a:solidFill>
                <a:srgbClr val="FFFFFF"/>
              </a:solidFill>
            </a:ln>
          </p:spPr>
          <p:txBody>
            <a:bodyPr wrap="square" lIns="0" tIns="0" rIns="0" bIns="0" rtlCol="0"/>
            <a:lstStyle/>
            <a:p>
              <a:endParaRPr/>
            </a:p>
          </p:txBody>
        </p:sp>
      </p:grpSp>
      <p:sp>
        <p:nvSpPr>
          <p:cNvPr id="8" name="object 8"/>
          <p:cNvSpPr txBox="1">
            <a:spLocks noGrp="1"/>
          </p:cNvSpPr>
          <p:nvPr>
            <p:ph type="title"/>
          </p:nvPr>
        </p:nvSpPr>
        <p:spPr>
          <a:xfrm>
            <a:off x="859150" y="0"/>
            <a:ext cx="7661909" cy="3657600"/>
          </a:xfrm>
          <a:prstGeom prst="rect">
            <a:avLst/>
          </a:prstGeom>
          <a:solidFill>
            <a:srgbClr val="1D3C5B">
              <a:alpha val="79998"/>
            </a:srgbClr>
          </a:solidFill>
        </p:spPr>
        <p:txBody>
          <a:bodyPr vert="horz" wrap="square" lIns="0" tIns="577850" rIns="0" bIns="0" rtlCol="0">
            <a:spAutoFit/>
          </a:bodyPr>
          <a:lstStyle/>
          <a:p>
            <a:pPr marL="1644650" marR="1617980">
              <a:lnSpc>
                <a:spcPct val="116599"/>
              </a:lnSpc>
              <a:spcBef>
                <a:spcPts val="4550"/>
              </a:spcBef>
            </a:pPr>
            <a:r>
              <a:rPr sz="6700" spc="235">
                <a:solidFill>
                  <a:srgbClr val="FFFFFF"/>
                </a:solidFill>
              </a:rPr>
              <a:t>JES</a:t>
            </a:r>
            <a:r>
              <a:rPr sz="6700" spc="-190">
                <a:solidFill>
                  <a:srgbClr val="FFFFFF"/>
                </a:solidFill>
              </a:rPr>
              <a:t> </a:t>
            </a:r>
            <a:r>
              <a:rPr sz="6700" spc="590">
                <a:solidFill>
                  <a:srgbClr val="FFFFFF"/>
                </a:solidFill>
              </a:rPr>
              <a:t>IN </a:t>
            </a:r>
            <a:r>
              <a:rPr sz="6700" spc="720">
                <a:solidFill>
                  <a:srgbClr val="FFFFFF"/>
                </a:solidFill>
              </a:rPr>
              <a:t>NUMBERS</a:t>
            </a:r>
            <a:endParaRPr sz="6700"/>
          </a:p>
        </p:txBody>
      </p:sp>
      <p:grpSp>
        <p:nvGrpSpPr>
          <p:cNvPr id="9" name="object 9"/>
          <p:cNvGrpSpPr/>
          <p:nvPr/>
        </p:nvGrpSpPr>
        <p:grpSpPr>
          <a:xfrm>
            <a:off x="1335398" y="6235384"/>
            <a:ext cx="161925" cy="2333625"/>
            <a:chOff x="1335398" y="6235384"/>
            <a:chExt cx="161925" cy="2333625"/>
          </a:xfrm>
        </p:grpSpPr>
        <p:pic>
          <p:nvPicPr>
            <p:cNvPr id="10" name="object 10"/>
            <p:cNvPicPr/>
            <p:nvPr/>
          </p:nvPicPr>
          <p:blipFill>
            <a:blip r:embed="rId3" cstate="print"/>
            <a:stretch>
              <a:fillRect/>
            </a:stretch>
          </p:blipFill>
          <p:spPr>
            <a:xfrm>
              <a:off x="1335398" y="6235384"/>
              <a:ext cx="161925" cy="161925"/>
            </a:xfrm>
            <a:prstGeom prst="rect">
              <a:avLst/>
            </a:prstGeom>
          </p:spPr>
        </p:pic>
        <p:pic>
          <p:nvPicPr>
            <p:cNvPr id="11" name="object 11"/>
            <p:cNvPicPr/>
            <p:nvPr/>
          </p:nvPicPr>
          <p:blipFill>
            <a:blip r:embed="rId4" cstate="print"/>
            <a:stretch>
              <a:fillRect/>
            </a:stretch>
          </p:blipFill>
          <p:spPr>
            <a:xfrm>
              <a:off x="1335398" y="6959284"/>
              <a:ext cx="161925" cy="161925"/>
            </a:xfrm>
            <a:prstGeom prst="rect">
              <a:avLst/>
            </a:prstGeom>
          </p:spPr>
        </p:pic>
        <p:pic>
          <p:nvPicPr>
            <p:cNvPr id="12" name="object 12"/>
            <p:cNvPicPr/>
            <p:nvPr/>
          </p:nvPicPr>
          <p:blipFill>
            <a:blip r:embed="rId4" cstate="print"/>
            <a:stretch>
              <a:fillRect/>
            </a:stretch>
          </p:blipFill>
          <p:spPr>
            <a:xfrm>
              <a:off x="1335398" y="7683184"/>
              <a:ext cx="161925" cy="161925"/>
            </a:xfrm>
            <a:prstGeom prst="rect">
              <a:avLst/>
            </a:prstGeom>
          </p:spPr>
        </p:pic>
        <p:pic>
          <p:nvPicPr>
            <p:cNvPr id="13" name="object 13"/>
            <p:cNvPicPr/>
            <p:nvPr/>
          </p:nvPicPr>
          <p:blipFill>
            <a:blip r:embed="rId4" cstate="print"/>
            <a:stretch>
              <a:fillRect/>
            </a:stretch>
          </p:blipFill>
          <p:spPr>
            <a:xfrm>
              <a:off x="1335398" y="8407084"/>
              <a:ext cx="161925" cy="161925"/>
            </a:xfrm>
            <a:prstGeom prst="rect">
              <a:avLst/>
            </a:prstGeom>
          </p:spPr>
        </p:pic>
      </p:grpSp>
      <p:sp>
        <p:nvSpPr>
          <p:cNvPr id="14" name="object 14"/>
          <p:cNvSpPr txBox="1"/>
          <p:nvPr/>
        </p:nvSpPr>
        <p:spPr>
          <a:xfrm>
            <a:off x="1709950" y="5848028"/>
            <a:ext cx="12529185" cy="4052391"/>
          </a:xfrm>
          <a:prstGeom prst="rect">
            <a:avLst/>
          </a:prstGeom>
        </p:spPr>
        <p:txBody>
          <a:bodyPr vert="horz" wrap="square" lIns="0" tIns="127000" rIns="0" bIns="0" rtlCol="0" anchor="t">
            <a:spAutoFit/>
          </a:bodyPr>
          <a:lstStyle/>
          <a:p>
            <a:pPr marL="12700">
              <a:spcBef>
                <a:spcPts val="1000"/>
              </a:spcBef>
            </a:pPr>
            <a:r>
              <a:rPr lang="fi-FI" sz="4000">
                <a:solidFill>
                  <a:srgbClr val="FFFFFF"/>
                </a:solidFill>
                <a:latin typeface="Tahoma"/>
                <a:cs typeface="Tahoma"/>
              </a:rPr>
              <a:t>Nykyään 1629</a:t>
            </a:r>
            <a:r>
              <a:rPr sz="4000" spc="-225">
                <a:solidFill>
                  <a:srgbClr val="FFFFFF"/>
                </a:solidFill>
                <a:latin typeface="Tahoma"/>
                <a:cs typeface="Tahoma"/>
              </a:rPr>
              <a:t> </a:t>
            </a:r>
            <a:r>
              <a:rPr sz="4000" spc="-10" err="1">
                <a:solidFill>
                  <a:srgbClr val="FFFFFF"/>
                </a:solidFill>
                <a:latin typeface="Tahoma"/>
                <a:cs typeface="Tahoma"/>
              </a:rPr>
              <a:t>jäsentä</a:t>
            </a:r>
            <a:endParaRPr sz="4000" err="1">
              <a:latin typeface="Tahoma"/>
              <a:cs typeface="Tahoma"/>
            </a:endParaRPr>
          </a:p>
          <a:p>
            <a:pPr marL="12700">
              <a:lnSpc>
                <a:spcPct val="100000"/>
              </a:lnSpc>
              <a:spcBef>
                <a:spcPts val="900"/>
              </a:spcBef>
            </a:pPr>
            <a:r>
              <a:rPr sz="4000" spc="-130">
                <a:solidFill>
                  <a:srgbClr val="FFFFFF"/>
                </a:solidFill>
                <a:latin typeface="Tahoma"/>
                <a:cs typeface="Tahoma"/>
              </a:rPr>
              <a:t>20</a:t>
            </a:r>
            <a:r>
              <a:rPr sz="4000" spc="-260">
                <a:solidFill>
                  <a:srgbClr val="FFFFFF"/>
                </a:solidFill>
                <a:latin typeface="Tahoma"/>
                <a:cs typeface="Tahoma"/>
              </a:rPr>
              <a:t> </a:t>
            </a:r>
            <a:r>
              <a:rPr sz="4000" spc="-65">
                <a:solidFill>
                  <a:srgbClr val="FFFFFF"/>
                </a:solidFill>
                <a:latin typeface="Tahoma"/>
                <a:cs typeface="Tahoma"/>
              </a:rPr>
              <a:t>-</a:t>
            </a:r>
            <a:r>
              <a:rPr sz="4000" spc="-260">
                <a:solidFill>
                  <a:srgbClr val="FFFFFF"/>
                </a:solidFill>
                <a:latin typeface="Tahoma"/>
                <a:cs typeface="Tahoma"/>
              </a:rPr>
              <a:t> </a:t>
            </a:r>
            <a:r>
              <a:rPr sz="4000" spc="-35">
                <a:solidFill>
                  <a:srgbClr val="FFFFFF"/>
                </a:solidFill>
                <a:latin typeface="Tahoma"/>
                <a:cs typeface="Tahoma"/>
              </a:rPr>
              <a:t>40</a:t>
            </a:r>
            <a:r>
              <a:rPr sz="4000" spc="-260">
                <a:solidFill>
                  <a:srgbClr val="FFFFFF"/>
                </a:solidFill>
                <a:latin typeface="Tahoma"/>
                <a:cs typeface="Tahoma"/>
              </a:rPr>
              <a:t> </a:t>
            </a:r>
            <a:r>
              <a:rPr sz="4000" spc="-60" err="1">
                <a:solidFill>
                  <a:srgbClr val="FFFFFF"/>
                </a:solidFill>
                <a:latin typeface="Tahoma"/>
                <a:cs typeface="Tahoma"/>
              </a:rPr>
              <a:t>tapahtumaa</a:t>
            </a:r>
            <a:r>
              <a:rPr sz="4000" spc="-254">
                <a:solidFill>
                  <a:srgbClr val="FFFFFF"/>
                </a:solidFill>
                <a:latin typeface="Tahoma"/>
                <a:cs typeface="Tahoma"/>
              </a:rPr>
              <a:t> </a:t>
            </a:r>
            <a:r>
              <a:rPr sz="4000" spc="-10" err="1">
                <a:solidFill>
                  <a:srgbClr val="FFFFFF"/>
                </a:solidFill>
                <a:latin typeface="Tahoma"/>
                <a:cs typeface="Tahoma"/>
              </a:rPr>
              <a:t>vuosittain</a:t>
            </a:r>
            <a:endParaRPr sz="4000" err="1">
              <a:latin typeface="Tahoma"/>
              <a:cs typeface="Tahoma"/>
            </a:endParaRPr>
          </a:p>
          <a:p>
            <a:pPr marL="12700">
              <a:lnSpc>
                <a:spcPct val="100000"/>
              </a:lnSpc>
              <a:spcBef>
                <a:spcPts val="900"/>
              </a:spcBef>
            </a:pPr>
            <a:r>
              <a:rPr sz="4000">
                <a:solidFill>
                  <a:srgbClr val="FFFFFF"/>
                </a:solidFill>
                <a:latin typeface="Tahoma"/>
                <a:cs typeface="Tahoma"/>
              </a:rPr>
              <a:t>Noin</a:t>
            </a:r>
            <a:r>
              <a:rPr sz="4000" spc="-240">
                <a:solidFill>
                  <a:srgbClr val="FFFFFF"/>
                </a:solidFill>
                <a:latin typeface="Tahoma"/>
                <a:cs typeface="Tahoma"/>
              </a:rPr>
              <a:t> </a:t>
            </a:r>
            <a:r>
              <a:rPr sz="4000" spc="-65">
                <a:solidFill>
                  <a:srgbClr val="FFFFFF"/>
                </a:solidFill>
                <a:latin typeface="Tahoma"/>
                <a:cs typeface="Tahoma"/>
              </a:rPr>
              <a:t>5000</a:t>
            </a:r>
            <a:r>
              <a:rPr sz="4000" spc="-240">
                <a:solidFill>
                  <a:srgbClr val="FFFFFF"/>
                </a:solidFill>
                <a:latin typeface="Tahoma"/>
                <a:cs typeface="Tahoma"/>
              </a:rPr>
              <a:t> </a:t>
            </a:r>
            <a:r>
              <a:rPr sz="4000" spc="-75" err="1">
                <a:solidFill>
                  <a:srgbClr val="FFFFFF"/>
                </a:solidFill>
                <a:latin typeface="Tahoma"/>
                <a:cs typeface="Tahoma"/>
              </a:rPr>
              <a:t>tapahtumakävijää</a:t>
            </a:r>
            <a:r>
              <a:rPr sz="4000" spc="-240">
                <a:solidFill>
                  <a:srgbClr val="FFFFFF"/>
                </a:solidFill>
                <a:latin typeface="Tahoma"/>
                <a:cs typeface="Tahoma"/>
              </a:rPr>
              <a:t> </a:t>
            </a:r>
            <a:r>
              <a:rPr sz="4000" spc="-10" err="1">
                <a:solidFill>
                  <a:srgbClr val="FFFFFF"/>
                </a:solidFill>
                <a:latin typeface="Tahoma"/>
                <a:cs typeface="Tahoma"/>
              </a:rPr>
              <a:t>vuosittain</a:t>
            </a:r>
            <a:endParaRPr sz="4000" err="1">
              <a:latin typeface="Tahoma"/>
              <a:cs typeface="Tahoma"/>
            </a:endParaRPr>
          </a:p>
          <a:p>
            <a:pPr algn="l"/>
            <a:r>
              <a:rPr lang="en-US" sz="4000" spc="-10">
                <a:solidFill>
                  <a:srgbClr val="FFFFFF"/>
                </a:solidFill>
              </a:rPr>
              <a:t>JES on </a:t>
            </a:r>
            <a:r>
              <a:rPr lang="en-US" sz="4000" spc="-10" err="1">
                <a:solidFill>
                  <a:srgbClr val="FFFFFF"/>
                </a:solidFill>
              </a:rPr>
              <a:t>yksi</a:t>
            </a:r>
            <a:r>
              <a:rPr lang="en-US" sz="4000" spc="-10">
                <a:solidFill>
                  <a:srgbClr val="FFFFFF"/>
                </a:solidFill>
              </a:rPr>
              <a:t> </a:t>
            </a:r>
            <a:r>
              <a:rPr lang="en-US" sz="4000" spc="-10" err="1">
                <a:solidFill>
                  <a:srgbClr val="FFFFFF"/>
                </a:solidFill>
              </a:rPr>
              <a:t>kymmenestä</a:t>
            </a:r>
            <a:r>
              <a:rPr lang="en-US" sz="4000" spc="-10">
                <a:solidFill>
                  <a:srgbClr val="FFFFFF"/>
                </a:solidFill>
              </a:rPr>
              <a:t> </a:t>
            </a:r>
            <a:r>
              <a:rPr lang="en-US" sz="4000" spc="-10" err="1">
                <a:solidFill>
                  <a:srgbClr val="FFFFFF"/>
                </a:solidFill>
              </a:rPr>
              <a:t>Suomen</a:t>
            </a:r>
            <a:r>
              <a:rPr lang="en-US" sz="4000" spc="-10">
                <a:solidFill>
                  <a:srgbClr val="FFFFFF"/>
                </a:solidFill>
              </a:rPr>
              <a:t> </a:t>
            </a:r>
            <a:r>
              <a:rPr lang="en-US" sz="4000" spc="-10" err="1">
                <a:solidFill>
                  <a:srgbClr val="FFFFFF"/>
                </a:solidFill>
              </a:rPr>
              <a:t>merkittävästä</a:t>
            </a:r>
            <a:r>
              <a:rPr lang="en-US" sz="4000" spc="-10">
                <a:solidFill>
                  <a:srgbClr val="FFFFFF"/>
                </a:solidFill>
              </a:rPr>
              <a:t> </a:t>
            </a:r>
            <a:r>
              <a:rPr lang="en-US" sz="4000" spc="-10" err="1">
                <a:solidFill>
                  <a:srgbClr val="FFFFFF"/>
                </a:solidFill>
              </a:rPr>
              <a:t>opiskelijavetoisesta</a:t>
            </a:r>
            <a:r>
              <a:rPr lang="en-US" sz="4000" spc="-10">
                <a:solidFill>
                  <a:srgbClr val="FFFFFF"/>
                </a:solidFill>
              </a:rPr>
              <a:t> ES-</a:t>
            </a:r>
            <a:r>
              <a:rPr lang="en-US" sz="4000" spc="-10" err="1">
                <a:solidFill>
                  <a:srgbClr val="FFFFFF"/>
                </a:solidFill>
              </a:rPr>
              <a:t>järjestöstä</a:t>
            </a:r>
            <a:endParaRPr lang="en-US" err="1"/>
          </a:p>
          <a:p>
            <a:pPr algn="l"/>
            <a:endParaRPr lang="en-US" sz="4000" spc="-1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3851117" y="0"/>
              <a:ext cx="10586085" cy="10287000"/>
            </a:xfrm>
            <a:custGeom>
              <a:avLst/>
              <a:gdLst/>
              <a:ahLst/>
              <a:cxnLst/>
              <a:rect l="l" t="t" r="r" b="b"/>
              <a:pathLst>
                <a:path w="10586085" h="10287000">
                  <a:moveTo>
                    <a:pt x="10585703" y="0"/>
                  </a:moveTo>
                  <a:lnTo>
                    <a:pt x="10585703" y="10286999"/>
                  </a:lnTo>
                  <a:lnTo>
                    <a:pt x="0" y="10286999"/>
                  </a:lnTo>
                  <a:lnTo>
                    <a:pt x="0" y="0"/>
                  </a:lnTo>
                  <a:lnTo>
                    <a:pt x="10585703" y="0"/>
                  </a:lnTo>
                  <a:close/>
                </a:path>
              </a:pathLst>
            </a:custGeom>
            <a:solidFill>
              <a:srgbClr val="1D3C5B">
                <a:alpha val="84999"/>
              </a:srgbClr>
            </a:solidFill>
          </p:spPr>
          <p:txBody>
            <a:bodyPr wrap="square" lIns="0" tIns="0" rIns="0" bIns="0" rtlCol="0"/>
            <a:lstStyle/>
            <a:p>
              <a:endParaRPr/>
            </a:p>
          </p:txBody>
        </p:sp>
        <p:sp>
          <p:nvSpPr>
            <p:cNvPr id="5" name="object 5"/>
            <p:cNvSpPr/>
            <p:nvPr/>
          </p:nvSpPr>
          <p:spPr>
            <a:xfrm>
              <a:off x="0" y="11"/>
              <a:ext cx="18288000" cy="10287000"/>
            </a:xfrm>
            <a:custGeom>
              <a:avLst/>
              <a:gdLst/>
              <a:ahLst/>
              <a:cxnLst/>
              <a:rect l="l" t="t" r="r" b="b"/>
              <a:pathLst>
                <a:path w="18288000" h="10287000">
                  <a:moveTo>
                    <a:pt x="4636122" y="6805943"/>
                  </a:moveTo>
                  <a:lnTo>
                    <a:pt x="4608525" y="6778358"/>
                  </a:lnTo>
                  <a:lnTo>
                    <a:pt x="4608525" y="6809397"/>
                  </a:lnTo>
                  <a:lnTo>
                    <a:pt x="2310841" y="9107081"/>
                  </a:lnTo>
                  <a:lnTo>
                    <a:pt x="934008" y="7730236"/>
                  </a:lnTo>
                  <a:lnTo>
                    <a:pt x="918895" y="7715136"/>
                  </a:lnTo>
                  <a:lnTo>
                    <a:pt x="1816925" y="6817284"/>
                  </a:lnTo>
                  <a:lnTo>
                    <a:pt x="1820862" y="6812851"/>
                  </a:lnTo>
                  <a:lnTo>
                    <a:pt x="1820862" y="6805943"/>
                  </a:lnTo>
                  <a:lnTo>
                    <a:pt x="1816925" y="6801510"/>
                  </a:lnTo>
                  <a:lnTo>
                    <a:pt x="1793278" y="6777876"/>
                  </a:lnTo>
                  <a:lnTo>
                    <a:pt x="1793278" y="6809397"/>
                  </a:lnTo>
                  <a:lnTo>
                    <a:pt x="903058" y="7699794"/>
                  </a:lnTo>
                  <a:lnTo>
                    <a:pt x="12674" y="6809397"/>
                  </a:lnTo>
                  <a:lnTo>
                    <a:pt x="903071" y="5919203"/>
                  </a:lnTo>
                  <a:lnTo>
                    <a:pt x="1793278" y="6809397"/>
                  </a:lnTo>
                  <a:lnTo>
                    <a:pt x="1793278" y="6777876"/>
                  </a:lnTo>
                  <a:lnTo>
                    <a:pt x="918743" y="5903531"/>
                  </a:lnTo>
                  <a:lnTo>
                    <a:pt x="2310600" y="4511967"/>
                  </a:lnTo>
                  <a:lnTo>
                    <a:pt x="4608525" y="6809397"/>
                  </a:lnTo>
                  <a:lnTo>
                    <a:pt x="4608525" y="6778358"/>
                  </a:lnTo>
                  <a:lnTo>
                    <a:pt x="2342134" y="4511967"/>
                  </a:lnTo>
                  <a:lnTo>
                    <a:pt x="2318486" y="4488319"/>
                  </a:lnTo>
                  <a:lnTo>
                    <a:pt x="2314054" y="4484370"/>
                  </a:lnTo>
                  <a:lnTo>
                    <a:pt x="2307145" y="4484370"/>
                  </a:lnTo>
                  <a:lnTo>
                    <a:pt x="2302713" y="4488319"/>
                  </a:lnTo>
                  <a:lnTo>
                    <a:pt x="903122" y="5887923"/>
                  </a:lnTo>
                  <a:lnTo>
                    <a:pt x="0" y="4984978"/>
                  </a:lnTo>
                  <a:lnTo>
                    <a:pt x="0" y="5016119"/>
                  </a:lnTo>
                  <a:lnTo>
                    <a:pt x="887450" y="5903582"/>
                  </a:lnTo>
                  <a:lnTo>
                    <a:pt x="0" y="6791045"/>
                  </a:lnTo>
                  <a:lnTo>
                    <a:pt x="0" y="6827748"/>
                  </a:lnTo>
                  <a:lnTo>
                    <a:pt x="887437" y="7715212"/>
                  </a:lnTo>
                  <a:lnTo>
                    <a:pt x="0" y="8602485"/>
                  </a:lnTo>
                  <a:lnTo>
                    <a:pt x="0" y="8603056"/>
                  </a:lnTo>
                  <a:lnTo>
                    <a:pt x="0" y="8633422"/>
                  </a:lnTo>
                  <a:lnTo>
                    <a:pt x="0" y="8633816"/>
                  </a:lnTo>
                  <a:lnTo>
                    <a:pt x="903122" y="7730884"/>
                  </a:lnTo>
                  <a:lnTo>
                    <a:pt x="2307145" y="9134907"/>
                  </a:lnTo>
                  <a:lnTo>
                    <a:pt x="2307640" y="9134907"/>
                  </a:lnTo>
                  <a:lnTo>
                    <a:pt x="3200895" y="10028161"/>
                  </a:lnTo>
                  <a:lnTo>
                    <a:pt x="2942069" y="10287000"/>
                  </a:lnTo>
                  <a:lnTo>
                    <a:pt x="2973108" y="10287000"/>
                  </a:lnTo>
                  <a:lnTo>
                    <a:pt x="3228492" y="10031616"/>
                  </a:lnTo>
                  <a:lnTo>
                    <a:pt x="3228492" y="10024720"/>
                  </a:lnTo>
                  <a:lnTo>
                    <a:pt x="2326360" y="9122600"/>
                  </a:lnTo>
                  <a:lnTo>
                    <a:pt x="2341638" y="9107322"/>
                  </a:lnTo>
                  <a:lnTo>
                    <a:pt x="4636122" y="6812851"/>
                  </a:lnTo>
                  <a:lnTo>
                    <a:pt x="4636122" y="6805943"/>
                  </a:lnTo>
                  <a:close/>
                </a:path>
                <a:path w="18288000" h="10287000">
                  <a:moveTo>
                    <a:pt x="18287988" y="8739911"/>
                  </a:moveTo>
                  <a:lnTo>
                    <a:pt x="16740912" y="10286987"/>
                  </a:lnTo>
                  <a:lnTo>
                    <a:pt x="16790962" y="10286987"/>
                  </a:lnTo>
                  <a:lnTo>
                    <a:pt x="18287988" y="8790280"/>
                  </a:lnTo>
                  <a:lnTo>
                    <a:pt x="18287988" y="8739911"/>
                  </a:lnTo>
                  <a:close/>
                </a:path>
                <a:path w="18288000" h="10287000">
                  <a:moveTo>
                    <a:pt x="18287988" y="5821311"/>
                  </a:moveTo>
                  <a:lnTo>
                    <a:pt x="17387901" y="6721399"/>
                  </a:lnTo>
                  <a:lnTo>
                    <a:pt x="17383887" y="6727380"/>
                  </a:lnTo>
                  <a:lnTo>
                    <a:pt x="17382541" y="6734099"/>
                  </a:lnTo>
                  <a:lnTo>
                    <a:pt x="17383887" y="6740830"/>
                  </a:lnTo>
                  <a:lnTo>
                    <a:pt x="17387901" y="6746799"/>
                  </a:lnTo>
                  <a:lnTo>
                    <a:pt x="18287988" y="7646898"/>
                  </a:lnTo>
                  <a:lnTo>
                    <a:pt x="18287988" y="7596708"/>
                  </a:lnTo>
                  <a:lnTo>
                    <a:pt x="17425200" y="6734099"/>
                  </a:lnTo>
                  <a:lnTo>
                    <a:pt x="18287988" y="5871311"/>
                  </a:lnTo>
                  <a:lnTo>
                    <a:pt x="18287988" y="5821311"/>
                  </a:lnTo>
                  <a:close/>
                </a:path>
                <a:path w="18288000" h="10287000">
                  <a:moveTo>
                    <a:pt x="18287988" y="4677930"/>
                  </a:moveTo>
                  <a:lnTo>
                    <a:pt x="16641788" y="3032074"/>
                  </a:lnTo>
                  <a:lnTo>
                    <a:pt x="16604476" y="2994774"/>
                  </a:lnTo>
                  <a:lnTo>
                    <a:pt x="16603320" y="2993948"/>
                  </a:lnTo>
                  <a:lnTo>
                    <a:pt x="15158276" y="1548574"/>
                  </a:lnTo>
                  <a:lnTo>
                    <a:pt x="16706850" y="0"/>
                  </a:lnTo>
                  <a:lnTo>
                    <a:pt x="16656050" y="0"/>
                  </a:lnTo>
                  <a:lnTo>
                    <a:pt x="15120176" y="1535874"/>
                  </a:lnTo>
                  <a:lnTo>
                    <a:pt x="15116594" y="1541843"/>
                  </a:lnTo>
                  <a:lnTo>
                    <a:pt x="15115413" y="1548574"/>
                  </a:lnTo>
                  <a:lnTo>
                    <a:pt x="15116594" y="1555292"/>
                  </a:lnTo>
                  <a:lnTo>
                    <a:pt x="15120176" y="1561261"/>
                  </a:lnTo>
                  <a:lnTo>
                    <a:pt x="16566922" y="3007715"/>
                  </a:lnTo>
                  <a:lnTo>
                    <a:pt x="12853238" y="6721399"/>
                  </a:lnTo>
                  <a:lnTo>
                    <a:pt x="12849212" y="6727380"/>
                  </a:lnTo>
                  <a:lnTo>
                    <a:pt x="12847879" y="6734099"/>
                  </a:lnTo>
                  <a:lnTo>
                    <a:pt x="12849212" y="6740830"/>
                  </a:lnTo>
                  <a:lnTo>
                    <a:pt x="12853238" y="6746799"/>
                  </a:lnTo>
                  <a:lnTo>
                    <a:pt x="16393427" y="10286987"/>
                  </a:lnTo>
                  <a:lnTo>
                    <a:pt x="16444189" y="10286987"/>
                  </a:lnTo>
                  <a:lnTo>
                    <a:pt x="12890538" y="6734099"/>
                  </a:lnTo>
                  <a:lnTo>
                    <a:pt x="16591928" y="3032709"/>
                  </a:lnTo>
                  <a:lnTo>
                    <a:pt x="18287988" y="4728413"/>
                  </a:lnTo>
                  <a:lnTo>
                    <a:pt x="18287988" y="4727867"/>
                  </a:lnTo>
                  <a:lnTo>
                    <a:pt x="18287988" y="4678959"/>
                  </a:lnTo>
                  <a:lnTo>
                    <a:pt x="18287988" y="4677930"/>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4478680" y="381895"/>
            <a:ext cx="7339965" cy="2320635"/>
          </a:xfrm>
          <a:prstGeom prst="rect">
            <a:avLst/>
          </a:prstGeom>
        </p:spPr>
        <p:txBody>
          <a:bodyPr vert="horz" wrap="square" lIns="0" tIns="12065" rIns="0" bIns="0" rtlCol="0" anchor="t">
            <a:spAutoFit/>
          </a:bodyPr>
          <a:lstStyle/>
          <a:p>
            <a:pPr marL="12700" marR="5080">
              <a:lnSpc>
                <a:spcPct val="116599"/>
              </a:lnSpc>
              <a:spcBef>
                <a:spcPts val="95"/>
              </a:spcBef>
            </a:pPr>
            <a:r>
              <a:rPr lang="fi-FI" sz="6700" spc="295">
                <a:solidFill>
                  <a:srgbClr val="FFFFFF"/>
                </a:solidFill>
              </a:rPr>
              <a:t>TAVOITTEET </a:t>
            </a:r>
            <a:r>
              <a:rPr lang="fi-FI" sz="6700" spc="450">
                <a:solidFill>
                  <a:srgbClr val="FFFFFF"/>
                </a:solidFill>
              </a:rPr>
              <a:t>VUODELLE</a:t>
            </a:r>
            <a:r>
              <a:rPr lang="fi-FI" sz="6700" spc="-180">
                <a:solidFill>
                  <a:srgbClr val="FFFFFF"/>
                </a:solidFill>
              </a:rPr>
              <a:t> </a:t>
            </a:r>
            <a:r>
              <a:rPr lang="fi-FI" sz="6700" spc="850">
                <a:solidFill>
                  <a:srgbClr val="FFFFFF"/>
                </a:solidFill>
              </a:rPr>
              <a:t>2026</a:t>
            </a:r>
            <a:endParaRPr lang="fi-FI" sz="6700"/>
          </a:p>
        </p:txBody>
      </p:sp>
      <p:grpSp>
        <p:nvGrpSpPr>
          <p:cNvPr id="7" name="object 7"/>
          <p:cNvGrpSpPr/>
          <p:nvPr/>
        </p:nvGrpSpPr>
        <p:grpSpPr>
          <a:xfrm>
            <a:off x="4690171" y="3309396"/>
            <a:ext cx="13153390" cy="6978015"/>
            <a:chOff x="4690171" y="3309396"/>
            <a:chExt cx="13153390" cy="6978015"/>
          </a:xfrm>
        </p:grpSpPr>
        <p:pic>
          <p:nvPicPr>
            <p:cNvPr id="8" name="object 8"/>
            <p:cNvPicPr/>
            <p:nvPr/>
          </p:nvPicPr>
          <p:blipFill>
            <a:blip r:embed="rId3" cstate="print"/>
            <a:stretch>
              <a:fillRect/>
            </a:stretch>
          </p:blipFill>
          <p:spPr>
            <a:xfrm>
              <a:off x="4690171" y="3309396"/>
              <a:ext cx="133350" cy="133350"/>
            </a:xfrm>
            <a:prstGeom prst="rect">
              <a:avLst/>
            </a:prstGeom>
          </p:spPr>
        </p:pic>
        <p:pic>
          <p:nvPicPr>
            <p:cNvPr id="9" name="object 9"/>
            <p:cNvPicPr/>
            <p:nvPr/>
          </p:nvPicPr>
          <p:blipFill>
            <a:blip r:embed="rId4" cstate="print"/>
            <a:stretch>
              <a:fillRect/>
            </a:stretch>
          </p:blipFill>
          <p:spPr>
            <a:xfrm>
              <a:off x="4690171" y="4471446"/>
              <a:ext cx="133350" cy="133350"/>
            </a:xfrm>
            <a:prstGeom prst="rect">
              <a:avLst/>
            </a:prstGeom>
          </p:spPr>
        </p:pic>
        <p:pic>
          <p:nvPicPr>
            <p:cNvPr id="10" name="object 10"/>
            <p:cNvPicPr/>
            <p:nvPr/>
          </p:nvPicPr>
          <p:blipFill>
            <a:blip r:embed="rId4" cstate="print"/>
            <a:stretch>
              <a:fillRect/>
            </a:stretch>
          </p:blipFill>
          <p:spPr>
            <a:xfrm>
              <a:off x="4690171" y="5633496"/>
              <a:ext cx="133350" cy="133350"/>
            </a:xfrm>
            <a:prstGeom prst="rect">
              <a:avLst/>
            </a:prstGeom>
          </p:spPr>
        </p:pic>
        <p:pic>
          <p:nvPicPr>
            <p:cNvPr id="11" name="object 11"/>
            <p:cNvPicPr/>
            <p:nvPr/>
          </p:nvPicPr>
          <p:blipFill>
            <a:blip r:embed="rId4" cstate="print"/>
            <a:stretch>
              <a:fillRect/>
            </a:stretch>
          </p:blipFill>
          <p:spPr>
            <a:xfrm>
              <a:off x="4690171" y="6214521"/>
              <a:ext cx="133350" cy="133350"/>
            </a:xfrm>
            <a:prstGeom prst="rect">
              <a:avLst/>
            </a:prstGeom>
          </p:spPr>
        </p:pic>
        <p:pic>
          <p:nvPicPr>
            <p:cNvPr id="12" name="object 12"/>
            <p:cNvPicPr/>
            <p:nvPr/>
          </p:nvPicPr>
          <p:blipFill>
            <a:blip r:embed="rId4" cstate="print"/>
            <a:stretch>
              <a:fillRect/>
            </a:stretch>
          </p:blipFill>
          <p:spPr>
            <a:xfrm>
              <a:off x="4690171" y="7376571"/>
              <a:ext cx="133350" cy="133350"/>
            </a:xfrm>
            <a:prstGeom prst="rect">
              <a:avLst/>
            </a:prstGeom>
          </p:spPr>
        </p:pic>
        <p:pic>
          <p:nvPicPr>
            <p:cNvPr id="13" name="object 13"/>
            <p:cNvPicPr/>
            <p:nvPr/>
          </p:nvPicPr>
          <p:blipFill>
            <a:blip r:embed="rId4" cstate="print"/>
            <a:stretch>
              <a:fillRect/>
            </a:stretch>
          </p:blipFill>
          <p:spPr>
            <a:xfrm>
              <a:off x="4690171" y="7957596"/>
              <a:ext cx="133350" cy="133350"/>
            </a:xfrm>
            <a:prstGeom prst="rect">
              <a:avLst/>
            </a:prstGeom>
          </p:spPr>
        </p:pic>
        <p:pic>
          <p:nvPicPr>
            <p:cNvPr id="14" name="object 14"/>
            <p:cNvPicPr/>
            <p:nvPr/>
          </p:nvPicPr>
          <p:blipFill>
            <a:blip r:embed="rId5" cstate="print"/>
            <a:stretch>
              <a:fillRect/>
            </a:stretch>
          </p:blipFill>
          <p:spPr>
            <a:xfrm>
              <a:off x="15875477" y="6254770"/>
              <a:ext cx="1005879" cy="4031376"/>
            </a:xfrm>
            <a:prstGeom prst="rect">
              <a:avLst/>
            </a:prstGeom>
          </p:spPr>
        </p:pic>
        <p:pic>
          <p:nvPicPr>
            <p:cNvPr id="15" name="object 15"/>
            <p:cNvPicPr/>
            <p:nvPr/>
          </p:nvPicPr>
          <p:blipFill>
            <a:blip r:embed="rId6" cstate="print"/>
            <a:stretch>
              <a:fillRect/>
            </a:stretch>
          </p:blipFill>
          <p:spPr>
            <a:xfrm>
              <a:off x="17099919" y="7768955"/>
              <a:ext cx="743358" cy="2518038"/>
            </a:xfrm>
            <a:prstGeom prst="rect">
              <a:avLst/>
            </a:prstGeom>
          </p:spPr>
        </p:pic>
      </p:grpSp>
      <p:sp>
        <p:nvSpPr>
          <p:cNvPr id="16" name="object 16"/>
          <p:cNvSpPr txBox="1"/>
          <p:nvPr/>
        </p:nvSpPr>
        <p:spPr>
          <a:xfrm>
            <a:off x="5008911" y="2999516"/>
            <a:ext cx="7841615" cy="5835650"/>
          </a:xfrm>
          <a:prstGeom prst="rect">
            <a:avLst/>
          </a:prstGeom>
        </p:spPr>
        <p:txBody>
          <a:bodyPr vert="horz" wrap="square" lIns="0" tIns="12700" rIns="0" bIns="0" rtlCol="0">
            <a:spAutoFit/>
          </a:bodyPr>
          <a:lstStyle/>
          <a:p>
            <a:pPr marL="12700" marR="229870">
              <a:lnSpc>
                <a:spcPct val="115500"/>
              </a:lnSpc>
              <a:spcBef>
                <a:spcPts val="100"/>
              </a:spcBef>
            </a:pPr>
            <a:r>
              <a:rPr sz="3300" spc="-10">
                <a:solidFill>
                  <a:srgbClr val="FFFFFF"/>
                </a:solidFill>
                <a:latin typeface="Tahoma"/>
                <a:cs typeface="Tahoma"/>
              </a:rPr>
              <a:t>Yhteistyösuhteiden</a:t>
            </a:r>
            <a:r>
              <a:rPr sz="3300" spc="-190">
                <a:solidFill>
                  <a:srgbClr val="FFFFFF"/>
                </a:solidFill>
                <a:latin typeface="Tahoma"/>
                <a:cs typeface="Tahoma"/>
              </a:rPr>
              <a:t> </a:t>
            </a:r>
            <a:r>
              <a:rPr sz="3300" spc="-90">
                <a:solidFill>
                  <a:srgbClr val="FFFFFF"/>
                </a:solidFill>
                <a:latin typeface="Tahoma"/>
                <a:cs typeface="Tahoma"/>
              </a:rPr>
              <a:t>sekä</a:t>
            </a:r>
            <a:r>
              <a:rPr sz="3300" spc="-190">
                <a:solidFill>
                  <a:srgbClr val="FFFFFF"/>
                </a:solidFill>
                <a:latin typeface="Tahoma"/>
                <a:cs typeface="Tahoma"/>
              </a:rPr>
              <a:t> </a:t>
            </a:r>
            <a:r>
              <a:rPr sz="3300" spc="-60">
                <a:solidFill>
                  <a:srgbClr val="FFFFFF"/>
                </a:solidFill>
                <a:latin typeface="Tahoma"/>
                <a:cs typeface="Tahoma"/>
              </a:rPr>
              <a:t>uusien</a:t>
            </a:r>
            <a:r>
              <a:rPr sz="3300" spc="-185">
                <a:solidFill>
                  <a:srgbClr val="FFFFFF"/>
                </a:solidFill>
                <a:latin typeface="Tahoma"/>
                <a:cs typeface="Tahoma"/>
              </a:rPr>
              <a:t> </a:t>
            </a:r>
            <a:r>
              <a:rPr sz="3300" spc="-10">
                <a:solidFill>
                  <a:srgbClr val="FFFFFF"/>
                </a:solidFill>
                <a:latin typeface="Tahoma"/>
                <a:cs typeface="Tahoma"/>
              </a:rPr>
              <a:t>projektien kehittäminen</a:t>
            </a:r>
            <a:endParaRPr sz="3300">
              <a:latin typeface="Tahoma"/>
              <a:cs typeface="Tahoma"/>
            </a:endParaRPr>
          </a:p>
          <a:p>
            <a:pPr marL="12700">
              <a:lnSpc>
                <a:spcPct val="100000"/>
              </a:lnSpc>
              <a:spcBef>
                <a:spcPts val="615"/>
              </a:spcBef>
            </a:pPr>
            <a:r>
              <a:rPr sz="3300" spc="-35">
                <a:solidFill>
                  <a:srgbClr val="FFFFFF"/>
                </a:solidFill>
                <a:latin typeface="Tahoma"/>
                <a:cs typeface="Tahoma"/>
              </a:rPr>
              <a:t>Vahvistaa</a:t>
            </a:r>
            <a:r>
              <a:rPr sz="3300" spc="-210">
                <a:solidFill>
                  <a:srgbClr val="FFFFFF"/>
                </a:solidFill>
                <a:latin typeface="Tahoma"/>
                <a:cs typeface="Tahoma"/>
              </a:rPr>
              <a:t> </a:t>
            </a:r>
            <a:r>
              <a:rPr sz="3300" spc="-165">
                <a:solidFill>
                  <a:srgbClr val="FFFFFF"/>
                </a:solidFill>
                <a:latin typeface="Tahoma"/>
                <a:cs typeface="Tahoma"/>
              </a:rPr>
              <a:t>JES:in</a:t>
            </a:r>
            <a:r>
              <a:rPr sz="3300" spc="-210">
                <a:solidFill>
                  <a:srgbClr val="FFFFFF"/>
                </a:solidFill>
                <a:latin typeface="Tahoma"/>
                <a:cs typeface="Tahoma"/>
              </a:rPr>
              <a:t> </a:t>
            </a:r>
            <a:r>
              <a:rPr sz="3300" spc="-40">
                <a:solidFill>
                  <a:srgbClr val="FFFFFF"/>
                </a:solidFill>
                <a:latin typeface="Tahoma"/>
                <a:cs typeface="Tahoma"/>
              </a:rPr>
              <a:t>saatavuutta</a:t>
            </a:r>
            <a:r>
              <a:rPr sz="3300" spc="-210">
                <a:solidFill>
                  <a:srgbClr val="FFFFFF"/>
                </a:solidFill>
                <a:latin typeface="Tahoma"/>
                <a:cs typeface="Tahoma"/>
              </a:rPr>
              <a:t> </a:t>
            </a:r>
            <a:r>
              <a:rPr sz="3300" spc="-155">
                <a:solidFill>
                  <a:srgbClr val="FFFFFF"/>
                </a:solidFill>
                <a:latin typeface="Tahoma"/>
                <a:cs typeface="Tahoma"/>
              </a:rPr>
              <a:t>ja</a:t>
            </a:r>
            <a:r>
              <a:rPr sz="3300" spc="-210">
                <a:solidFill>
                  <a:srgbClr val="FFFFFF"/>
                </a:solidFill>
                <a:latin typeface="Tahoma"/>
                <a:cs typeface="Tahoma"/>
              </a:rPr>
              <a:t> </a:t>
            </a:r>
            <a:r>
              <a:rPr sz="3300" spc="-10">
                <a:solidFill>
                  <a:srgbClr val="FFFFFF"/>
                </a:solidFill>
                <a:latin typeface="Tahoma"/>
                <a:cs typeface="Tahoma"/>
              </a:rPr>
              <a:t>näkyvyyttä</a:t>
            </a:r>
            <a:endParaRPr sz="3300">
              <a:latin typeface="Tahoma"/>
              <a:cs typeface="Tahoma"/>
            </a:endParaRPr>
          </a:p>
          <a:p>
            <a:pPr marL="12700">
              <a:lnSpc>
                <a:spcPct val="100000"/>
              </a:lnSpc>
              <a:spcBef>
                <a:spcPts val="615"/>
              </a:spcBef>
            </a:pPr>
            <a:r>
              <a:rPr sz="3300" b="1" spc="-120">
                <a:solidFill>
                  <a:srgbClr val="FFFFFF"/>
                </a:solidFill>
                <a:latin typeface="Tahoma"/>
                <a:cs typeface="Tahoma"/>
              </a:rPr>
              <a:t>yhteisölähtöisesti</a:t>
            </a:r>
            <a:endParaRPr sz="3300">
              <a:latin typeface="Tahoma"/>
              <a:cs typeface="Tahoma"/>
            </a:endParaRPr>
          </a:p>
          <a:p>
            <a:pPr marL="12700" marR="626745">
              <a:lnSpc>
                <a:spcPct val="115500"/>
              </a:lnSpc>
            </a:pPr>
            <a:r>
              <a:rPr sz="3300" spc="-60">
                <a:solidFill>
                  <a:srgbClr val="FFFFFF"/>
                </a:solidFill>
                <a:latin typeface="Tahoma"/>
                <a:cs typeface="Tahoma"/>
              </a:rPr>
              <a:t>Jatkumo</a:t>
            </a:r>
            <a:r>
              <a:rPr sz="3300" spc="-195">
                <a:solidFill>
                  <a:srgbClr val="FFFFFF"/>
                </a:solidFill>
                <a:latin typeface="Tahoma"/>
                <a:cs typeface="Tahoma"/>
              </a:rPr>
              <a:t> </a:t>
            </a:r>
            <a:r>
              <a:rPr sz="3300" spc="-75">
                <a:solidFill>
                  <a:srgbClr val="FFFFFF"/>
                </a:solidFill>
                <a:latin typeface="Tahoma"/>
                <a:cs typeface="Tahoma"/>
              </a:rPr>
              <a:t>laadukkaissa</a:t>
            </a:r>
            <a:r>
              <a:rPr sz="3300" spc="-195">
                <a:solidFill>
                  <a:srgbClr val="FFFFFF"/>
                </a:solidFill>
                <a:latin typeface="Tahoma"/>
                <a:cs typeface="Tahoma"/>
              </a:rPr>
              <a:t> </a:t>
            </a:r>
            <a:r>
              <a:rPr sz="3300" spc="-10">
                <a:solidFill>
                  <a:srgbClr val="FFFFFF"/>
                </a:solidFill>
                <a:latin typeface="Tahoma"/>
                <a:cs typeface="Tahoma"/>
              </a:rPr>
              <a:t>tapahtumissa </a:t>
            </a:r>
            <a:r>
              <a:rPr sz="3300" spc="-65">
                <a:solidFill>
                  <a:srgbClr val="FFFFFF"/>
                </a:solidFill>
                <a:latin typeface="Tahoma"/>
                <a:cs typeface="Tahoma"/>
              </a:rPr>
              <a:t>Kansainvälisen</a:t>
            </a:r>
            <a:r>
              <a:rPr sz="3300" spc="-190">
                <a:solidFill>
                  <a:srgbClr val="FFFFFF"/>
                </a:solidFill>
                <a:latin typeface="Tahoma"/>
                <a:cs typeface="Tahoma"/>
              </a:rPr>
              <a:t> </a:t>
            </a:r>
            <a:r>
              <a:rPr sz="3300" spc="-155">
                <a:solidFill>
                  <a:srgbClr val="FFFFFF"/>
                </a:solidFill>
                <a:latin typeface="Tahoma"/>
                <a:cs typeface="Tahoma"/>
              </a:rPr>
              <a:t>ja</a:t>
            </a:r>
            <a:r>
              <a:rPr sz="3300" spc="-185">
                <a:solidFill>
                  <a:srgbClr val="FFFFFF"/>
                </a:solidFill>
                <a:latin typeface="Tahoma"/>
                <a:cs typeface="Tahoma"/>
              </a:rPr>
              <a:t> </a:t>
            </a:r>
            <a:r>
              <a:rPr sz="3300" spc="-30">
                <a:solidFill>
                  <a:srgbClr val="FFFFFF"/>
                </a:solidFill>
                <a:latin typeface="Tahoma"/>
                <a:cs typeface="Tahoma"/>
              </a:rPr>
              <a:t>monitahoisen</a:t>
            </a:r>
            <a:r>
              <a:rPr sz="3300" spc="-185">
                <a:solidFill>
                  <a:srgbClr val="FFFFFF"/>
                </a:solidFill>
                <a:latin typeface="Tahoma"/>
                <a:cs typeface="Tahoma"/>
              </a:rPr>
              <a:t> </a:t>
            </a:r>
            <a:r>
              <a:rPr sz="3300" spc="-10">
                <a:solidFill>
                  <a:srgbClr val="FFFFFF"/>
                </a:solidFill>
                <a:latin typeface="Tahoma"/>
                <a:cs typeface="Tahoma"/>
              </a:rPr>
              <a:t>yhteisön </a:t>
            </a:r>
            <a:r>
              <a:rPr sz="3300" b="1" spc="-125">
                <a:solidFill>
                  <a:srgbClr val="FFFFFF"/>
                </a:solidFill>
                <a:latin typeface="Tahoma"/>
                <a:cs typeface="Tahoma"/>
              </a:rPr>
              <a:t>osallistaminen</a:t>
            </a:r>
            <a:endParaRPr sz="3300">
              <a:latin typeface="Tahoma"/>
              <a:cs typeface="Tahoma"/>
            </a:endParaRPr>
          </a:p>
          <a:p>
            <a:pPr marL="12700" marR="5080">
              <a:lnSpc>
                <a:spcPct val="115500"/>
              </a:lnSpc>
            </a:pPr>
            <a:r>
              <a:rPr sz="3300" spc="-35">
                <a:solidFill>
                  <a:srgbClr val="FFFFFF"/>
                </a:solidFill>
                <a:latin typeface="Tahoma"/>
                <a:cs typeface="Tahoma"/>
              </a:rPr>
              <a:t>Hallituslaisten</a:t>
            </a:r>
            <a:r>
              <a:rPr sz="3300" spc="-195">
                <a:solidFill>
                  <a:srgbClr val="FFFFFF"/>
                </a:solidFill>
                <a:latin typeface="Tahoma"/>
                <a:cs typeface="Tahoma"/>
              </a:rPr>
              <a:t> </a:t>
            </a:r>
            <a:r>
              <a:rPr sz="3300" b="1" spc="-165">
                <a:solidFill>
                  <a:srgbClr val="FFFFFF"/>
                </a:solidFill>
                <a:latin typeface="Tahoma"/>
                <a:cs typeface="Tahoma"/>
              </a:rPr>
              <a:t>hyvinvoinnin</a:t>
            </a:r>
            <a:r>
              <a:rPr sz="3300" b="1" spc="-105">
                <a:solidFill>
                  <a:srgbClr val="FFFFFF"/>
                </a:solidFill>
                <a:latin typeface="Tahoma"/>
                <a:cs typeface="Tahoma"/>
              </a:rPr>
              <a:t> </a:t>
            </a:r>
            <a:r>
              <a:rPr sz="3300" spc="-35">
                <a:solidFill>
                  <a:srgbClr val="FFFFFF"/>
                </a:solidFill>
                <a:latin typeface="Tahoma"/>
                <a:cs typeface="Tahoma"/>
              </a:rPr>
              <a:t>varmistaminen </a:t>
            </a:r>
            <a:r>
              <a:rPr sz="3300" spc="-60">
                <a:solidFill>
                  <a:srgbClr val="FFFFFF"/>
                </a:solidFill>
                <a:latin typeface="Tahoma"/>
                <a:cs typeface="Tahoma"/>
              </a:rPr>
              <a:t>Innovaation</a:t>
            </a:r>
            <a:r>
              <a:rPr sz="3300" spc="-210">
                <a:solidFill>
                  <a:srgbClr val="FFFFFF"/>
                </a:solidFill>
                <a:latin typeface="Tahoma"/>
                <a:cs typeface="Tahoma"/>
              </a:rPr>
              <a:t> </a:t>
            </a:r>
            <a:r>
              <a:rPr sz="3300" spc="-155">
                <a:solidFill>
                  <a:srgbClr val="FFFFFF"/>
                </a:solidFill>
                <a:latin typeface="Tahoma"/>
                <a:cs typeface="Tahoma"/>
              </a:rPr>
              <a:t>ja</a:t>
            </a:r>
            <a:r>
              <a:rPr sz="3300" spc="-210">
                <a:solidFill>
                  <a:srgbClr val="FFFFFF"/>
                </a:solidFill>
                <a:latin typeface="Tahoma"/>
                <a:cs typeface="Tahoma"/>
              </a:rPr>
              <a:t> </a:t>
            </a:r>
            <a:r>
              <a:rPr sz="3300" spc="-10">
                <a:solidFill>
                  <a:srgbClr val="FFFFFF"/>
                </a:solidFill>
                <a:latin typeface="Tahoma"/>
                <a:cs typeface="Tahoma"/>
              </a:rPr>
              <a:t>yrittäjyyskulttuurin edistäminen</a:t>
            </a:r>
            <a:endParaRPr sz="3300">
              <a:latin typeface="Tahoma"/>
              <a:cs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7999" y="0"/>
                </a:moveTo>
                <a:lnTo>
                  <a:pt x="18287999" y="10286999"/>
                </a:lnTo>
                <a:lnTo>
                  <a:pt x="0" y="10286999"/>
                </a:lnTo>
                <a:lnTo>
                  <a:pt x="0" y="0"/>
                </a:lnTo>
                <a:lnTo>
                  <a:pt x="18287999" y="0"/>
                </a:lnTo>
                <a:close/>
              </a:path>
            </a:pathLst>
          </a:custGeom>
          <a:solidFill>
            <a:srgbClr val="1D3C5B">
              <a:alpha val="84999"/>
            </a:srgbClr>
          </a:solidFill>
        </p:spPr>
        <p:txBody>
          <a:bodyPr wrap="square" lIns="0" tIns="0" rIns="0" bIns="0" rtlCol="0"/>
          <a:lstStyle/>
          <a:p>
            <a:endParaRPr/>
          </a:p>
        </p:txBody>
      </p:sp>
      <p:sp>
        <p:nvSpPr>
          <p:cNvPr id="3" name="object 3"/>
          <p:cNvSpPr/>
          <p:nvPr/>
        </p:nvSpPr>
        <p:spPr>
          <a:xfrm>
            <a:off x="15159335" y="3624041"/>
            <a:ext cx="3129280" cy="6272530"/>
          </a:xfrm>
          <a:custGeom>
            <a:avLst/>
            <a:gdLst/>
            <a:ahLst/>
            <a:cxnLst/>
            <a:rect l="l" t="t" r="r" b="b"/>
            <a:pathLst>
              <a:path w="3129280" h="6272530">
                <a:moveTo>
                  <a:pt x="3128664" y="0"/>
                </a:moveTo>
                <a:lnTo>
                  <a:pt x="5357" y="3123306"/>
                </a:lnTo>
                <a:lnTo>
                  <a:pt x="1339" y="3129284"/>
                </a:lnTo>
                <a:lnTo>
                  <a:pt x="0" y="3136006"/>
                </a:lnTo>
                <a:lnTo>
                  <a:pt x="1339" y="3142728"/>
                </a:lnTo>
                <a:lnTo>
                  <a:pt x="5357" y="3148706"/>
                </a:lnTo>
                <a:lnTo>
                  <a:pt x="3128664" y="6272013"/>
                </a:lnTo>
                <a:lnTo>
                  <a:pt x="3128664" y="6221346"/>
                </a:lnTo>
                <a:lnTo>
                  <a:pt x="42663" y="3136006"/>
                </a:lnTo>
                <a:lnTo>
                  <a:pt x="3128664" y="50005"/>
                </a:lnTo>
                <a:lnTo>
                  <a:pt x="3128664" y="0"/>
                </a:lnTo>
                <a:close/>
              </a:path>
            </a:pathLst>
          </a:custGeom>
          <a:solidFill>
            <a:srgbClr val="FFFFFF"/>
          </a:solidFill>
        </p:spPr>
        <p:txBody>
          <a:bodyPr wrap="square" lIns="0" tIns="0" rIns="0" bIns="0" rtlCol="0"/>
          <a:lstStyle/>
          <a:p>
            <a:endParaRPr/>
          </a:p>
        </p:txBody>
      </p:sp>
      <p:sp>
        <p:nvSpPr>
          <p:cNvPr id="4" name="object 4"/>
          <p:cNvSpPr/>
          <p:nvPr/>
        </p:nvSpPr>
        <p:spPr>
          <a:xfrm>
            <a:off x="17426866" y="705441"/>
            <a:ext cx="861694" cy="1737995"/>
          </a:xfrm>
          <a:custGeom>
            <a:avLst/>
            <a:gdLst/>
            <a:ahLst/>
            <a:cxnLst/>
            <a:rect l="l" t="t" r="r" b="b"/>
            <a:pathLst>
              <a:path w="861694" h="1737995">
                <a:moveTo>
                  <a:pt x="861133" y="0"/>
                </a:moveTo>
                <a:lnTo>
                  <a:pt x="4762" y="856371"/>
                </a:lnTo>
                <a:lnTo>
                  <a:pt x="1190" y="862349"/>
                </a:lnTo>
                <a:lnTo>
                  <a:pt x="0" y="869071"/>
                </a:lnTo>
                <a:lnTo>
                  <a:pt x="1190" y="875793"/>
                </a:lnTo>
                <a:lnTo>
                  <a:pt x="4762" y="881771"/>
                </a:lnTo>
                <a:lnTo>
                  <a:pt x="861133" y="1737960"/>
                </a:lnTo>
                <a:lnTo>
                  <a:pt x="861133" y="1687518"/>
                </a:lnTo>
                <a:lnTo>
                  <a:pt x="42862" y="869071"/>
                </a:lnTo>
                <a:lnTo>
                  <a:pt x="861133" y="50799"/>
                </a:lnTo>
                <a:lnTo>
                  <a:pt x="861133" y="0"/>
                </a:lnTo>
                <a:close/>
              </a:path>
            </a:pathLst>
          </a:custGeom>
          <a:solidFill>
            <a:srgbClr val="FFFFFF"/>
          </a:solidFill>
        </p:spPr>
        <p:txBody>
          <a:bodyPr wrap="square" lIns="0" tIns="0" rIns="0" bIns="0" rtlCol="0"/>
          <a:lstStyle/>
          <a:p>
            <a:endParaRPr/>
          </a:p>
        </p:txBody>
      </p:sp>
      <p:sp>
        <p:nvSpPr>
          <p:cNvPr id="5" name="object 5"/>
          <p:cNvSpPr/>
          <p:nvPr/>
        </p:nvSpPr>
        <p:spPr>
          <a:xfrm>
            <a:off x="0" y="7770337"/>
            <a:ext cx="2697480" cy="2517140"/>
          </a:xfrm>
          <a:custGeom>
            <a:avLst/>
            <a:gdLst/>
            <a:ahLst/>
            <a:cxnLst/>
            <a:rect l="l" t="t" r="r" b="b"/>
            <a:pathLst>
              <a:path w="2697480" h="2517140">
                <a:moveTo>
                  <a:pt x="0" y="399193"/>
                </a:moveTo>
                <a:lnTo>
                  <a:pt x="0" y="367741"/>
                </a:lnTo>
                <a:lnTo>
                  <a:pt x="363799" y="3941"/>
                </a:lnTo>
                <a:lnTo>
                  <a:pt x="368233" y="0"/>
                </a:lnTo>
                <a:lnTo>
                  <a:pt x="375131" y="0"/>
                </a:lnTo>
                <a:lnTo>
                  <a:pt x="379565" y="3941"/>
                </a:lnTo>
                <a:lnTo>
                  <a:pt x="403215" y="27590"/>
                </a:lnTo>
                <a:lnTo>
                  <a:pt x="371682" y="27590"/>
                </a:lnTo>
                <a:lnTo>
                  <a:pt x="0" y="399193"/>
                </a:lnTo>
                <a:close/>
              </a:path>
              <a:path w="2697480" h="2517140">
                <a:moveTo>
                  <a:pt x="2508995" y="2516674"/>
                </a:moveTo>
                <a:lnTo>
                  <a:pt x="2477956" y="2516674"/>
                </a:lnTo>
                <a:lnTo>
                  <a:pt x="2669607" y="2325022"/>
                </a:lnTo>
                <a:lnTo>
                  <a:pt x="371682" y="27590"/>
                </a:lnTo>
                <a:lnTo>
                  <a:pt x="403215" y="27590"/>
                </a:lnTo>
                <a:lnTo>
                  <a:pt x="2697198" y="2321573"/>
                </a:lnTo>
                <a:lnTo>
                  <a:pt x="2697198" y="2328471"/>
                </a:lnTo>
                <a:lnTo>
                  <a:pt x="2508995" y="2516674"/>
                </a:lnTo>
                <a:close/>
              </a:path>
            </a:pathLst>
          </a:custGeom>
          <a:solidFill>
            <a:srgbClr val="FFFFFF"/>
          </a:solidFill>
        </p:spPr>
        <p:txBody>
          <a:bodyPr wrap="square" lIns="0" tIns="0" rIns="0" bIns="0" rtlCol="0"/>
          <a:lstStyle/>
          <a:p>
            <a:endParaRPr/>
          </a:p>
        </p:txBody>
      </p:sp>
      <p:sp>
        <p:nvSpPr>
          <p:cNvPr id="6" name="object 6"/>
          <p:cNvSpPr txBox="1">
            <a:spLocks noGrp="1"/>
          </p:cNvSpPr>
          <p:nvPr>
            <p:ph type="title"/>
          </p:nvPr>
        </p:nvSpPr>
        <p:spPr>
          <a:xfrm>
            <a:off x="2496142" y="746777"/>
            <a:ext cx="11312525" cy="1048385"/>
          </a:xfrm>
          <a:prstGeom prst="rect">
            <a:avLst/>
          </a:prstGeom>
        </p:spPr>
        <p:txBody>
          <a:bodyPr vert="horz" wrap="square" lIns="0" tIns="13970" rIns="0" bIns="0" rtlCol="0">
            <a:spAutoFit/>
          </a:bodyPr>
          <a:lstStyle/>
          <a:p>
            <a:pPr marL="12700">
              <a:lnSpc>
                <a:spcPct val="100000"/>
              </a:lnSpc>
              <a:spcBef>
                <a:spcPts val="110"/>
              </a:spcBef>
            </a:pPr>
            <a:r>
              <a:rPr sz="6700" spc="440">
                <a:solidFill>
                  <a:srgbClr val="FFFFFF"/>
                </a:solidFill>
              </a:rPr>
              <a:t>TAVOTTEIDEN</a:t>
            </a:r>
            <a:r>
              <a:rPr sz="6700" spc="-140">
                <a:solidFill>
                  <a:srgbClr val="FFFFFF"/>
                </a:solidFill>
              </a:rPr>
              <a:t> </a:t>
            </a:r>
            <a:r>
              <a:rPr sz="6700" spc="645">
                <a:solidFill>
                  <a:srgbClr val="FFFFFF"/>
                </a:solidFill>
              </a:rPr>
              <a:t>SEURANTA</a:t>
            </a:r>
            <a:endParaRPr sz="6700"/>
          </a:p>
        </p:txBody>
      </p:sp>
      <p:pic>
        <p:nvPicPr>
          <p:cNvPr id="7" name="object 7"/>
          <p:cNvPicPr/>
          <p:nvPr/>
        </p:nvPicPr>
        <p:blipFill>
          <a:blip r:embed="rId2" cstate="print"/>
          <a:stretch>
            <a:fillRect/>
          </a:stretch>
        </p:blipFill>
        <p:spPr>
          <a:xfrm>
            <a:off x="15875477" y="6254770"/>
            <a:ext cx="1005879" cy="4031376"/>
          </a:xfrm>
          <a:prstGeom prst="rect">
            <a:avLst/>
          </a:prstGeom>
        </p:spPr>
      </p:pic>
      <p:pic>
        <p:nvPicPr>
          <p:cNvPr id="8" name="object 8"/>
          <p:cNvPicPr/>
          <p:nvPr/>
        </p:nvPicPr>
        <p:blipFill>
          <a:blip r:embed="rId3" cstate="print"/>
          <a:stretch>
            <a:fillRect/>
          </a:stretch>
        </p:blipFill>
        <p:spPr>
          <a:xfrm>
            <a:off x="17259177" y="7768955"/>
            <a:ext cx="743358" cy="2518038"/>
          </a:xfrm>
          <a:prstGeom prst="rect">
            <a:avLst/>
          </a:prstGeom>
        </p:spPr>
      </p:pic>
      <p:pic>
        <p:nvPicPr>
          <p:cNvPr id="9" name="object 9"/>
          <p:cNvPicPr/>
          <p:nvPr/>
        </p:nvPicPr>
        <p:blipFill>
          <a:blip r:embed="rId4" cstate="print"/>
          <a:stretch>
            <a:fillRect/>
          </a:stretch>
        </p:blipFill>
        <p:spPr>
          <a:xfrm>
            <a:off x="2657149" y="2386286"/>
            <a:ext cx="114300" cy="114300"/>
          </a:xfrm>
          <a:prstGeom prst="rect">
            <a:avLst/>
          </a:prstGeom>
        </p:spPr>
      </p:pic>
      <p:pic>
        <p:nvPicPr>
          <p:cNvPr id="10" name="object 10"/>
          <p:cNvPicPr/>
          <p:nvPr/>
        </p:nvPicPr>
        <p:blipFill>
          <a:blip r:embed="rId5" cstate="print"/>
          <a:stretch>
            <a:fillRect/>
          </a:stretch>
        </p:blipFill>
        <p:spPr>
          <a:xfrm>
            <a:off x="1047000" y="3624041"/>
            <a:ext cx="114300" cy="114300"/>
          </a:xfrm>
          <a:prstGeom prst="rect">
            <a:avLst/>
          </a:prstGeom>
        </p:spPr>
      </p:pic>
      <p:pic>
        <p:nvPicPr>
          <p:cNvPr id="11" name="object 11"/>
          <p:cNvPicPr/>
          <p:nvPr/>
        </p:nvPicPr>
        <p:blipFill>
          <a:blip r:embed="rId5" cstate="print"/>
          <a:stretch>
            <a:fillRect/>
          </a:stretch>
        </p:blipFill>
        <p:spPr>
          <a:xfrm>
            <a:off x="2447438" y="5143500"/>
            <a:ext cx="114300" cy="114300"/>
          </a:xfrm>
          <a:prstGeom prst="rect">
            <a:avLst/>
          </a:prstGeom>
        </p:spPr>
      </p:pic>
      <p:pic>
        <p:nvPicPr>
          <p:cNvPr id="12" name="object 12"/>
          <p:cNvPicPr/>
          <p:nvPr/>
        </p:nvPicPr>
        <p:blipFill>
          <a:blip r:embed="rId5" cstate="print"/>
          <a:stretch>
            <a:fillRect/>
          </a:stretch>
        </p:blipFill>
        <p:spPr>
          <a:xfrm>
            <a:off x="814742" y="5226516"/>
            <a:ext cx="114300" cy="114300"/>
          </a:xfrm>
          <a:prstGeom prst="rect">
            <a:avLst/>
          </a:prstGeom>
        </p:spPr>
      </p:pic>
      <p:pic>
        <p:nvPicPr>
          <p:cNvPr id="13" name="object 13"/>
          <p:cNvPicPr/>
          <p:nvPr/>
        </p:nvPicPr>
        <p:blipFill>
          <a:blip r:embed="rId5" cstate="print"/>
          <a:stretch>
            <a:fillRect/>
          </a:stretch>
        </p:blipFill>
        <p:spPr>
          <a:xfrm>
            <a:off x="964758" y="6275943"/>
            <a:ext cx="114300" cy="114300"/>
          </a:xfrm>
          <a:prstGeom prst="rect">
            <a:avLst/>
          </a:prstGeom>
        </p:spPr>
      </p:pic>
      <p:pic>
        <p:nvPicPr>
          <p:cNvPr id="14" name="object 14"/>
          <p:cNvPicPr/>
          <p:nvPr/>
        </p:nvPicPr>
        <p:blipFill>
          <a:blip r:embed="rId6" cstate="print"/>
          <a:stretch>
            <a:fillRect/>
          </a:stretch>
        </p:blipFill>
        <p:spPr>
          <a:xfrm>
            <a:off x="1174412" y="7328128"/>
            <a:ext cx="114300" cy="114300"/>
          </a:xfrm>
          <a:prstGeom prst="rect">
            <a:avLst/>
          </a:prstGeom>
        </p:spPr>
      </p:pic>
      <p:pic>
        <p:nvPicPr>
          <p:cNvPr id="15" name="object 15"/>
          <p:cNvPicPr/>
          <p:nvPr/>
        </p:nvPicPr>
        <p:blipFill>
          <a:blip r:embed="rId5" cstate="print"/>
          <a:stretch>
            <a:fillRect/>
          </a:stretch>
        </p:blipFill>
        <p:spPr>
          <a:xfrm>
            <a:off x="1195381" y="8130772"/>
            <a:ext cx="114300" cy="114300"/>
          </a:xfrm>
          <a:prstGeom prst="rect">
            <a:avLst/>
          </a:prstGeom>
        </p:spPr>
      </p:pic>
      <p:sp>
        <p:nvSpPr>
          <p:cNvPr id="16" name="object 16"/>
          <p:cNvSpPr txBox="1"/>
          <p:nvPr/>
        </p:nvSpPr>
        <p:spPr>
          <a:xfrm>
            <a:off x="2656524" y="2131322"/>
            <a:ext cx="12567284" cy="7924221"/>
          </a:xfrm>
          <a:prstGeom prst="rect">
            <a:avLst/>
          </a:prstGeom>
        </p:spPr>
        <p:txBody>
          <a:bodyPr vert="horz" wrap="square" lIns="0" tIns="81280" rIns="0" bIns="0" rtlCol="0" anchor="t">
            <a:spAutoFit/>
          </a:bodyPr>
          <a:lstStyle/>
          <a:p>
            <a:pPr marL="469900" indent="-457200">
              <a:lnSpc>
                <a:spcPct val="100000"/>
              </a:lnSpc>
              <a:spcBef>
                <a:spcPts val="640"/>
              </a:spcBef>
              <a:buFont typeface="Arial"/>
              <a:buChar char="•"/>
            </a:pPr>
            <a:r>
              <a:rPr sz="2600" spc="-10" err="1">
                <a:solidFill>
                  <a:srgbClr val="FFFFFF"/>
                </a:solidFill>
                <a:latin typeface="Tahoma"/>
                <a:cs typeface="Tahoma"/>
              </a:rPr>
              <a:t>Yhteistyösuhteiden</a:t>
            </a:r>
            <a:r>
              <a:rPr sz="2600" spc="-185">
                <a:solidFill>
                  <a:srgbClr val="FFFFFF"/>
                </a:solidFill>
                <a:latin typeface="Tahoma"/>
                <a:cs typeface="Tahoma"/>
              </a:rPr>
              <a:t> </a:t>
            </a:r>
            <a:r>
              <a:rPr sz="2600" spc="-135">
                <a:solidFill>
                  <a:srgbClr val="FFFFFF"/>
                </a:solidFill>
                <a:latin typeface="Tahoma"/>
                <a:cs typeface="Tahoma"/>
              </a:rPr>
              <a:t>ja</a:t>
            </a:r>
            <a:r>
              <a:rPr sz="2600" spc="-170">
                <a:solidFill>
                  <a:srgbClr val="FFFFFF"/>
                </a:solidFill>
                <a:latin typeface="Tahoma"/>
                <a:cs typeface="Tahoma"/>
              </a:rPr>
              <a:t> </a:t>
            </a:r>
            <a:r>
              <a:rPr sz="2600" spc="-30" err="1">
                <a:solidFill>
                  <a:srgbClr val="FFFFFF"/>
                </a:solidFill>
                <a:latin typeface="Tahoma"/>
                <a:cs typeface="Tahoma"/>
              </a:rPr>
              <a:t>projektien</a:t>
            </a:r>
            <a:r>
              <a:rPr sz="2600" spc="-170">
                <a:solidFill>
                  <a:srgbClr val="FFFFFF"/>
                </a:solidFill>
                <a:latin typeface="Tahoma"/>
                <a:cs typeface="Tahoma"/>
              </a:rPr>
              <a:t> </a:t>
            </a:r>
            <a:r>
              <a:rPr sz="2600" spc="-10" err="1">
                <a:solidFill>
                  <a:srgbClr val="FFFFFF"/>
                </a:solidFill>
                <a:latin typeface="Tahoma"/>
                <a:cs typeface="Tahoma"/>
              </a:rPr>
              <a:t>kehittäminen</a:t>
            </a:r>
            <a:endParaRPr sz="2600">
              <a:latin typeface="Tahoma"/>
              <a:cs typeface="Tahoma"/>
            </a:endParaRPr>
          </a:p>
          <a:p>
            <a:pPr marL="1073785" marR="562610" indent="-457200">
              <a:lnSpc>
                <a:spcPct val="116100"/>
              </a:lnSpc>
              <a:buFont typeface="Arial"/>
              <a:buChar char="•"/>
            </a:pPr>
            <a:r>
              <a:rPr sz="2600" err="1">
                <a:solidFill>
                  <a:srgbClr val="FFFFFF"/>
                </a:solidFill>
                <a:latin typeface="Tahoma"/>
                <a:cs typeface="Tahoma"/>
              </a:rPr>
              <a:t>Yhteistyötä</a:t>
            </a:r>
            <a:r>
              <a:rPr sz="2600" spc="-175">
                <a:solidFill>
                  <a:srgbClr val="FFFFFF"/>
                </a:solidFill>
                <a:latin typeface="Tahoma"/>
                <a:cs typeface="Tahoma"/>
              </a:rPr>
              <a:t> </a:t>
            </a:r>
            <a:r>
              <a:rPr sz="2600" spc="-55" err="1">
                <a:solidFill>
                  <a:srgbClr val="FFFFFF"/>
                </a:solidFill>
                <a:latin typeface="Tahoma"/>
                <a:cs typeface="Tahoma"/>
              </a:rPr>
              <a:t>uusien</a:t>
            </a:r>
            <a:r>
              <a:rPr sz="2600" spc="-170">
                <a:solidFill>
                  <a:srgbClr val="FFFFFF"/>
                </a:solidFill>
                <a:latin typeface="Tahoma"/>
                <a:cs typeface="Tahoma"/>
              </a:rPr>
              <a:t> </a:t>
            </a:r>
            <a:r>
              <a:rPr sz="2600" spc="-40" err="1">
                <a:solidFill>
                  <a:srgbClr val="FFFFFF"/>
                </a:solidFill>
                <a:latin typeface="Tahoma"/>
                <a:cs typeface="Tahoma"/>
              </a:rPr>
              <a:t>kumppaneiden</a:t>
            </a:r>
            <a:r>
              <a:rPr sz="2600" spc="-170">
                <a:solidFill>
                  <a:srgbClr val="FFFFFF"/>
                </a:solidFill>
                <a:latin typeface="Tahoma"/>
                <a:cs typeface="Tahoma"/>
              </a:rPr>
              <a:t> </a:t>
            </a:r>
            <a:r>
              <a:rPr sz="2600" spc="-95" err="1">
                <a:solidFill>
                  <a:srgbClr val="FFFFFF"/>
                </a:solidFill>
                <a:latin typeface="Tahoma"/>
                <a:cs typeface="Tahoma"/>
              </a:rPr>
              <a:t>kanssa</a:t>
            </a:r>
            <a:r>
              <a:rPr sz="2600" spc="-170">
                <a:solidFill>
                  <a:srgbClr val="FFFFFF"/>
                </a:solidFill>
                <a:latin typeface="Tahoma"/>
                <a:cs typeface="Tahoma"/>
              </a:rPr>
              <a:t> </a:t>
            </a:r>
            <a:r>
              <a:rPr sz="2600" spc="-190">
                <a:solidFill>
                  <a:srgbClr val="FFFFFF"/>
                </a:solidFill>
                <a:latin typeface="Tahoma"/>
                <a:cs typeface="Tahoma"/>
              </a:rPr>
              <a:t>(mm.</a:t>
            </a:r>
            <a:r>
              <a:rPr sz="2600" spc="-175">
                <a:solidFill>
                  <a:srgbClr val="FFFFFF"/>
                </a:solidFill>
                <a:latin typeface="Tahoma"/>
                <a:cs typeface="Tahoma"/>
              </a:rPr>
              <a:t> </a:t>
            </a:r>
            <a:r>
              <a:rPr lang="fi-FI" sz="2600" spc="-80">
                <a:solidFill>
                  <a:srgbClr val="FFFFFF"/>
                </a:solidFill>
                <a:latin typeface="Tahoma"/>
                <a:cs typeface="Tahoma"/>
              </a:rPr>
              <a:t>International House of </a:t>
            </a:r>
            <a:r>
              <a:rPr lang="fi-FI" sz="2600" spc="-80" err="1">
                <a:solidFill>
                  <a:srgbClr val="FFFFFF"/>
                </a:solidFill>
                <a:latin typeface="Tahoma"/>
                <a:cs typeface="Tahoma"/>
              </a:rPr>
              <a:t>Jkl</a:t>
            </a:r>
            <a:r>
              <a:rPr lang="fi-FI" sz="2600" spc="-80">
                <a:solidFill>
                  <a:srgbClr val="FFFFFF"/>
                </a:solidFill>
                <a:latin typeface="Tahoma"/>
                <a:cs typeface="Tahoma"/>
              </a:rPr>
              <a:t> </a:t>
            </a:r>
            <a:r>
              <a:rPr sz="2600" spc="-95">
                <a:solidFill>
                  <a:srgbClr val="FFFFFF"/>
                </a:solidFill>
                <a:latin typeface="Tahoma"/>
                <a:cs typeface="Tahoma"/>
              </a:rPr>
              <a:t>,</a:t>
            </a:r>
            <a:r>
              <a:rPr sz="2600" spc="-170">
                <a:solidFill>
                  <a:srgbClr val="FFFFFF"/>
                </a:solidFill>
                <a:latin typeface="Tahoma"/>
                <a:cs typeface="Tahoma"/>
              </a:rPr>
              <a:t> </a:t>
            </a:r>
            <a:r>
              <a:rPr lang="fi-FI" sz="2600" spc="-85">
                <a:solidFill>
                  <a:srgbClr val="FFFFFF"/>
                </a:solidFill>
                <a:latin typeface="Tahoma"/>
                <a:cs typeface="Tahoma"/>
              </a:rPr>
              <a:t>TEK</a:t>
            </a:r>
            <a:r>
              <a:rPr sz="2600" spc="-170">
                <a:solidFill>
                  <a:srgbClr val="FFFFFF"/>
                </a:solidFill>
                <a:latin typeface="Tahoma"/>
                <a:cs typeface="Tahoma"/>
              </a:rPr>
              <a:t> </a:t>
            </a:r>
            <a:r>
              <a:rPr lang="fi-FI" sz="2600" spc="-130">
                <a:solidFill>
                  <a:srgbClr val="FFFFFF"/>
                </a:solidFill>
                <a:latin typeface="Tahoma"/>
                <a:cs typeface="Tahoma"/>
              </a:rPr>
              <a:t>ry, </a:t>
            </a:r>
            <a:r>
              <a:rPr lang="fi-FI" sz="2600" spc="-55">
                <a:solidFill>
                  <a:srgbClr val="FFFFFF"/>
                </a:solidFill>
                <a:latin typeface="Tahoma"/>
                <a:cs typeface="Tahoma"/>
              </a:rPr>
              <a:t>KSY</a:t>
            </a:r>
            <a:r>
              <a:rPr sz="2600" spc="-175">
                <a:solidFill>
                  <a:srgbClr val="FFFFFF"/>
                </a:solidFill>
                <a:latin typeface="Tahoma"/>
                <a:cs typeface="Tahoma"/>
              </a:rPr>
              <a:t> </a:t>
            </a:r>
            <a:r>
              <a:rPr sz="2600" spc="-25" err="1">
                <a:solidFill>
                  <a:srgbClr val="FFFFFF"/>
                </a:solidFill>
                <a:latin typeface="Tahoma"/>
                <a:cs typeface="Tahoma"/>
              </a:rPr>
              <a:t>ry</a:t>
            </a:r>
            <a:r>
              <a:rPr sz="2600" spc="-25">
                <a:solidFill>
                  <a:srgbClr val="FFFFFF"/>
                </a:solidFill>
                <a:latin typeface="Tahoma"/>
                <a:cs typeface="Tahoma"/>
              </a:rPr>
              <a:t>) </a:t>
            </a:r>
            <a:endParaRPr lang="fi-FI" sz="2600">
              <a:solidFill>
                <a:srgbClr val="000000"/>
              </a:solidFill>
              <a:latin typeface="Tahoma"/>
              <a:ea typeface="Tahoma"/>
              <a:cs typeface="Tahoma"/>
            </a:endParaRPr>
          </a:p>
          <a:p>
            <a:pPr marL="1073785" marR="562610" indent="-457200">
              <a:lnSpc>
                <a:spcPct val="116100"/>
              </a:lnSpc>
              <a:buFont typeface="Arial"/>
              <a:buChar char="•"/>
            </a:pPr>
            <a:r>
              <a:rPr lang="fi-FI" sz="2600" spc="-10">
                <a:solidFill>
                  <a:srgbClr val="FFFFFF"/>
                </a:solidFill>
                <a:latin typeface="Tahoma"/>
                <a:cs typeface="Tahoma"/>
              </a:rPr>
              <a:t>Olemme jo rekrytoineet kolmen hengen mediateamin ja haemme parhaillaan projektitiimiä </a:t>
            </a:r>
            <a:r>
              <a:rPr lang="fi-FI" sz="2600" spc="-10" err="1">
                <a:solidFill>
                  <a:srgbClr val="FFFFFF"/>
                </a:solidFill>
                <a:latin typeface="Tahoma"/>
                <a:cs typeface="Tahoma"/>
              </a:rPr>
              <a:t>maalis</a:t>
            </a:r>
            <a:r>
              <a:rPr lang="fi-FI" sz="2600" spc="-10">
                <a:solidFill>
                  <a:srgbClr val="FFFFFF"/>
                </a:solidFill>
                <a:latin typeface="Tahoma"/>
                <a:cs typeface="Tahoma"/>
              </a:rPr>
              <a:t>–huhtikuussa. </a:t>
            </a:r>
            <a:r>
              <a:rPr sz="2600" spc="-35" err="1">
                <a:solidFill>
                  <a:srgbClr val="FFFFFF"/>
                </a:solidFill>
                <a:latin typeface="Tahoma"/>
                <a:cs typeface="Tahoma"/>
              </a:rPr>
              <a:t>Vahvistaa</a:t>
            </a:r>
            <a:r>
              <a:rPr sz="2600" spc="-165">
                <a:solidFill>
                  <a:srgbClr val="FFFFFF"/>
                </a:solidFill>
                <a:latin typeface="Tahoma"/>
                <a:cs typeface="Tahoma"/>
              </a:rPr>
              <a:t> </a:t>
            </a:r>
            <a:r>
              <a:rPr sz="2600" spc="-145" err="1">
                <a:solidFill>
                  <a:srgbClr val="FFFFFF"/>
                </a:solidFill>
                <a:latin typeface="Tahoma"/>
                <a:cs typeface="Tahoma"/>
              </a:rPr>
              <a:t>JES:in</a:t>
            </a:r>
            <a:r>
              <a:rPr sz="2600" spc="-160">
                <a:solidFill>
                  <a:srgbClr val="FFFFFF"/>
                </a:solidFill>
                <a:latin typeface="Tahoma"/>
                <a:cs typeface="Tahoma"/>
              </a:rPr>
              <a:t> </a:t>
            </a:r>
            <a:r>
              <a:rPr sz="2600" spc="-40" err="1">
                <a:solidFill>
                  <a:srgbClr val="FFFFFF"/>
                </a:solidFill>
                <a:latin typeface="Tahoma"/>
                <a:cs typeface="Tahoma"/>
              </a:rPr>
              <a:t>saatavuutta</a:t>
            </a:r>
            <a:r>
              <a:rPr sz="2600" spc="-160">
                <a:solidFill>
                  <a:srgbClr val="FFFFFF"/>
                </a:solidFill>
                <a:latin typeface="Tahoma"/>
                <a:cs typeface="Tahoma"/>
              </a:rPr>
              <a:t> </a:t>
            </a:r>
            <a:r>
              <a:rPr sz="2600" spc="-135">
                <a:solidFill>
                  <a:srgbClr val="FFFFFF"/>
                </a:solidFill>
                <a:latin typeface="Tahoma"/>
                <a:cs typeface="Tahoma"/>
              </a:rPr>
              <a:t>ja</a:t>
            </a:r>
            <a:r>
              <a:rPr sz="2600" spc="-160">
                <a:solidFill>
                  <a:srgbClr val="FFFFFF"/>
                </a:solidFill>
                <a:latin typeface="Tahoma"/>
                <a:cs typeface="Tahoma"/>
              </a:rPr>
              <a:t> </a:t>
            </a:r>
            <a:r>
              <a:rPr lang="fi-FI" sz="2600" spc="-30">
                <a:solidFill>
                  <a:srgbClr val="FFFFFF"/>
                </a:solidFill>
                <a:latin typeface="Tahoma"/>
                <a:cs typeface="Tahoma"/>
              </a:rPr>
              <a:t>näkyvyyttä </a:t>
            </a:r>
            <a:r>
              <a:rPr lang="fi-FI" sz="2600" b="1" spc="-85">
                <a:solidFill>
                  <a:srgbClr val="FFFFFF"/>
                </a:solidFill>
                <a:latin typeface="Tahoma"/>
                <a:cs typeface="Tahoma"/>
              </a:rPr>
              <a:t>yhteisölähtöisesti</a:t>
            </a:r>
            <a:endParaRPr sz="2600">
              <a:latin typeface="Tahoma"/>
              <a:cs typeface="Tahoma"/>
            </a:endParaRPr>
          </a:p>
          <a:p>
            <a:pPr marL="12700">
              <a:lnSpc>
                <a:spcPct val="100000"/>
              </a:lnSpc>
              <a:spcBef>
                <a:spcPts val="540"/>
              </a:spcBef>
            </a:pPr>
            <a:r>
              <a:rPr sz="2600" spc="-50" err="1">
                <a:solidFill>
                  <a:srgbClr val="FFFFFF"/>
                </a:solidFill>
                <a:latin typeface="Tahoma"/>
                <a:cs typeface="Tahoma"/>
              </a:rPr>
              <a:t>Jatkumo</a:t>
            </a:r>
            <a:r>
              <a:rPr sz="2600" spc="-140">
                <a:solidFill>
                  <a:srgbClr val="FFFFFF"/>
                </a:solidFill>
                <a:latin typeface="Tahoma"/>
                <a:cs typeface="Tahoma"/>
              </a:rPr>
              <a:t> </a:t>
            </a:r>
            <a:r>
              <a:rPr sz="2600" spc="-70" err="1">
                <a:solidFill>
                  <a:srgbClr val="FFFFFF"/>
                </a:solidFill>
                <a:latin typeface="Tahoma"/>
                <a:cs typeface="Tahoma"/>
              </a:rPr>
              <a:t>laadukkaissa</a:t>
            </a:r>
            <a:r>
              <a:rPr sz="2600" spc="-135">
                <a:solidFill>
                  <a:srgbClr val="FFFFFF"/>
                </a:solidFill>
                <a:latin typeface="Tahoma"/>
                <a:cs typeface="Tahoma"/>
              </a:rPr>
              <a:t> ja </a:t>
            </a:r>
            <a:r>
              <a:rPr sz="2600" spc="-20" err="1">
                <a:solidFill>
                  <a:srgbClr val="FFFFFF"/>
                </a:solidFill>
                <a:latin typeface="Tahoma"/>
                <a:cs typeface="Tahoma"/>
              </a:rPr>
              <a:t>poikkitieteellisissä</a:t>
            </a:r>
            <a:r>
              <a:rPr sz="2600" spc="-140">
                <a:solidFill>
                  <a:srgbClr val="FFFFFF"/>
                </a:solidFill>
                <a:latin typeface="Tahoma"/>
                <a:cs typeface="Tahoma"/>
              </a:rPr>
              <a:t> </a:t>
            </a:r>
            <a:r>
              <a:rPr sz="2600" spc="-10" err="1">
                <a:solidFill>
                  <a:srgbClr val="FFFFFF"/>
                </a:solidFill>
                <a:latin typeface="Tahoma"/>
                <a:cs typeface="Tahoma"/>
              </a:rPr>
              <a:t>tapahtumissa</a:t>
            </a:r>
            <a:endParaRPr sz="2600">
              <a:latin typeface="Tahoma"/>
              <a:cs typeface="Tahoma"/>
            </a:endParaRPr>
          </a:p>
          <a:p>
            <a:pPr marL="1073785" indent="-457200" algn="l">
              <a:buFont typeface="Arial" panose="020B0604020202020204" pitchFamily="34" charset="0"/>
              <a:buChar char="•"/>
            </a:pPr>
            <a:r>
              <a:rPr lang="en-US" sz="2600" spc="-145">
                <a:solidFill>
                  <a:srgbClr val="FFFFFF"/>
                </a:solidFill>
                <a:latin typeface="Tahoma"/>
                <a:cs typeface="Tahoma"/>
              </a:rPr>
              <a:t>Tammi–</a:t>
            </a:r>
            <a:r>
              <a:rPr lang="en-US" sz="2600" spc="-145" err="1">
                <a:solidFill>
                  <a:srgbClr val="FFFFFF"/>
                </a:solidFill>
                <a:latin typeface="Tahoma"/>
                <a:cs typeface="Tahoma"/>
              </a:rPr>
              <a:t>maaliskuussa</a:t>
            </a:r>
            <a:r>
              <a:rPr lang="en-US" sz="2600" spc="-145">
                <a:solidFill>
                  <a:srgbClr val="FFFFFF"/>
                </a:solidFill>
                <a:latin typeface="Tahoma"/>
                <a:cs typeface="Tahoma"/>
              </a:rPr>
              <a:t> </a:t>
            </a:r>
            <a:r>
              <a:rPr lang="en-US" sz="2600" spc="-145" err="1">
                <a:solidFill>
                  <a:srgbClr val="FFFFFF"/>
                </a:solidFill>
                <a:latin typeface="Tahoma"/>
                <a:cs typeface="Tahoma"/>
              </a:rPr>
              <a:t>järjestimme</a:t>
            </a:r>
            <a:r>
              <a:rPr lang="en-US" sz="2600" spc="-145">
                <a:solidFill>
                  <a:srgbClr val="FFFFFF"/>
                </a:solidFill>
                <a:latin typeface="Tahoma"/>
                <a:cs typeface="Tahoma"/>
              </a:rPr>
              <a:t> 4 </a:t>
            </a:r>
            <a:r>
              <a:rPr lang="en-US" sz="2600" spc="-145" err="1">
                <a:solidFill>
                  <a:srgbClr val="FFFFFF"/>
                </a:solidFill>
                <a:latin typeface="Tahoma"/>
                <a:cs typeface="Tahoma"/>
              </a:rPr>
              <a:t>omaa</a:t>
            </a:r>
            <a:r>
              <a:rPr lang="en-US" sz="2600" spc="-145">
                <a:solidFill>
                  <a:srgbClr val="FFFFFF"/>
                </a:solidFill>
                <a:latin typeface="Tahoma"/>
                <a:cs typeface="Tahoma"/>
              </a:rPr>
              <a:t> </a:t>
            </a:r>
            <a:r>
              <a:rPr lang="en-US" sz="2600" spc="-145" err="1">
                <a:solidFill>
                  <a:srgbClr val="FFFFFF"/>
                </a:solidFill>
                <a:latin typeface="Tahoma"/>
                <a:cs typeface="Tahoma"/>
              </a:rPr>
              <a:t>tapahtumaa</a:t>
            </a:r>
            <a:r>
              <a:rPr lang="en-US" sz="2600" spc="-145">
                <a:solidFill>
                  <a:srgbClr val="FFFFFF"/>
                </a:solidFill>
                <a:latin typeface="Tahoma"/>
                <a:cs typeface="Tahoma"/>
              </a:rPr>
              <a:t> ja </a:t>
            </a:r>
            <a:r>
              <a:rPr lang="en-US" sz="2600" spc="-145" err="1">
                <a:solidFill>
                  <a:srgbClr val="FFFFFF"/>
                </a:solidFill>
                <a:latin typeface="Tahoma"/>
                <a:cs typeface="Tahoma"/>
              </a:rPr>
              <a:t>olimme</a:t>
            </a:r>
            <a:r>
              <a:rPr lang="en-US" sz="2600" spc="-145">
                <a:solidFill>
                  <a:srgbClr val="FFFFFF"/>
                </a:solidFill>
                <a:latin typeface="Tahoma"/>
                <a:cs typeface="Tahoma"/>
              </a:rPr>
              <a:t> </a:t>
            </a:r>
            <a:r>
              <a:rPr lang="en-US" sz="2600" spc="-145" err="1">
                <a:solidFill>
                  <a:srgbClr val="FFFFFF"/>
                </a:solidFill>
                <a:latin typeface="Tahoma"/>
                <a:cs typeface="Tahoma"/>
              </a:rPr>
              <a:t>näkyvillä</a:t>
            </a:r>
            <a:r>
              <a:rPr lang="en-US" sz="2600" spc="-145">
                <a:solidFill>
                  <a:srgbClr val="FFFFFF"/>
                </a:solidFill>
                <a:latin typeface="Tahoma"/>
                <a:cs typeface="Tahoma"/>
              </a:rPr>
              <a:t>, </a:t>
            </a:r>
            <a:r>
              <a:rPr lang="en-US" sz="2600" spc="-145" err="1">
                <a:solidFill>
                  <a:srgbClr val="FFFFFF"/>
                </a:solidFill>
                <a:latin typeface="Tahoma"/>
                <a:cs typeface="Tahoma"/>
              </a:rPr>
              <a:t>sponsoreina</a:t>
            </a:r>
            <a:r>
              <a:rPr lang="en-US" sz="2600" spc="-145">
                <a:solidFill>
                  <a:srgbClr val="FFFFFF"/>
                </a:solidFill>
                <a:latin typeface="Tahoma"/>
                <a:cs typeface="Tahoma"/>
              </a:rPr>
              <a:t> tai </a:t>
            </a:r>
            <a:r>
              <a:rPr lang="en-US" sz="2600" spc="-145" err="1">
                <a:solidFill>
                  <a:srgbClr val="FFFFFF"/>
                </a:solidFill>
                <a:latin typeface="Tahoma"/>
                <a:cs typeface="Tahoma"/>
              </a:rPr>
              <a:t>yhteistyökumppaneina</a:t>
            </a:r>
            <a:r>
              <a:rPr lang="en-US" sz="2600" spc="-145">
                <a:solidFill>
                  <a:srgbClr val="FFFFFF"/>
                </a:solidFill>
                <a:latin typeface="Tahoma"/>
                <a:cs typeface="Tahoma"/>
              </a:rPr>
              <a:t> 9 </a:t>
            </a:r>
            <a:r>
              <a:rPr lang="en-US" sz="2600" spc="-145" err="1">
                <a:solidFill>
                  <a:srgbClr val="FFFFFF"/>
                </a:solidFill>
                <a:latin typeface="Tahoma"/>
                <a:cs typeface="Tahoma"/>
              </a:rPr>
              <a:t>muussa</a:t>
            </a:r>
            <a:r>
              <a:rPr lang="en-US" sz="2600" spc="-145">
                <a:solidFill>
                  <a:srgbClr val="FFFFFF"/>
                </a:solidFill>
                <a:latin typeface="Tahoma"/>
                <a:cs typeface="Tahoma"/>
              </a:rPr>
              <a:t> </a:t>
            </a:r>
            <a:r>
              <a:rPr lang="en-US" sz="2600" spc="-145" err="1">
                <a:solidFill>
                  <a:srgbClr val="FFFFFF"/>
                </a:solidFill>
                <a:latin typeface="Tahoma"/>
                <a:cs typeface="Tahoma"/>
              </a:rPr>
              <a:t>tapahtumassa</a:t>
            </a:r>
            <a:r>
              <a:rPr lang="en-US" sz="2600" spc="-145">
                <a:solidFill>
                  <a:srgbClr val="FFFFFF"/>
                </a:solidFill>
                <a:latin typeface="Tahoma"/>
                <a:cs typeface="Tahoma"/>
              </a:rPr>
              <a:t> </a:t>
            </a:r>
            <a:endParaRPr lang="fi-FI" sz="2600">
              <a:solidFill>
                <a:srgbClr val="000000"/>
              </a:solidFill>
            </a:endParaRPr>
          </a:p>
          <a:p>
            <a:pPr marL="1073785" indent="-457200" algn="l">
              <a:buFont typeface="Arial" panose="020B0604020202020204" pitchFamily="34" charset="0"/>
              <a:buChar char="•"/>
            </a:pPr>
            <a:r>
              <a:rPr lang="en-US" sz="2600" spc="-145" err="1">
                <a:solidFill>
                  <a:srgbClr val="FFFFFF"/>
                </a:solidFill>
                <a:latin typeface="Tahoma"/>
                <a:cs typeface="Tahoma"/>
              </a:rPr>
              <a:t>Osallistumme</a:t>
            </a:r>
            <a:r>
              <a:rPr lang="en-US" sz="2600" spc="-145">
                <a:solidFill>
                  <a:srgbClr val="FFFFFF"/>
                </a:solidFill>
                <a:latin typeface="Tahoma"/>
                <a:cs typeface="Tahoma"/>
              </a:rPr>
              <a:t> </a:t>
            </a:r>
            <a:r>
              <a:rPr lang="en-US" sz="2600" spc="-145" err="1">
                <a:solidFill>
                  <a:srgbClr val="FFFFFF"/>
                </a:solidFill>
                <a:latin typeface="Tahoma"/>
                <a:cs typeface="Tahoma"/>
              </a:rPr>
              <a:t>JAMKin</a:t>
            </a:r>
            <a:r>
              <a:rPr lang="en-US" sz="2600" spc="-145">
                <a:solidFill>
                  <a:srgbClr val="FFFFFF"/>
                </a:solidFill>
                <a:latin typeface="Tahoma"/>
                <a:cs typeface="Tahoma"/>
              </a:rPr>
              <a:t> Activity </a:t>
            </a:r>
            <a:r>
              <a:rPr lang="en-US" sz="2600" spc="-145" err="1">
                <a:solidFill>
                  <a:srgbClr val="FFFFFF"/>
                </a:solidFill>
                <a:latin typeface="Tahoma"/>
                <a:cs typeface="Tahoma"/>
              </a:rPr>
              <a:t>Fairiin</a:t>
            </a:r>
            <a:r>
              <a:rPr lang="en-US" sz="2600" spc="-145">
                <a:solidFill>
                  <a:srgbClr val="FFFFFF"/>
                </a:solidFill>
                <a:latin typeface="Tahoma"/>
                <a:cs typeface="Tahoma"/>
              </a:rPr>
              <a:t>, </a:t>
            </a:r>
            <a:r>
              <a:rPr lang="en-US" sz="2600" spc="-145" err="1">
                <a:solidFill>
                  <a:srgbClr val="FFFFFF"/>
                </a:solidFill>
                <a:latin typeface="Tahoma"/>
                <a:cs typeface="Tahoma"/>
              </a:rPr>
              <a:t>joka</a:t>
            </a:r>
            <a:r>
              <a:rPr lang="en-US" sz="2600" spc="-145">
                <a:solidFill>
                  <a:srgbClr val="FFFFFF"/>
                </a:solidFill>
                <a:latin typeface="Tahoma"/>
                <a:cs typeface="Tahoma"/>
              </a:rPr>
              <a:t> </a:t>
            </a:r>
            <a:r>
              <a:rPr lang="en-US" sz="2600" spc="-145" err="1">
                <a:solidFill>
                  <a:srgbClr val="FFFFFF"/>
                </a:solidFill>
                <a:latin typeface="Tahoma"/>
                <a:cs typeface="Tahoma"/>
              </a:rPr>
              <a:t>auttaa</a:t>
            </a:r>
            <a:r>
              <a:rPr lang="en-US" sz="2600" spc="-145">
                <a:solidFill>
                  <a:srgbClr val="FFFFFF"/>
                </a:solidFill>
                <a:latin typeface="Tahoma"/>
                <a:cs typeface="Tahoma"/>
              </a:rPr>
              <a:t> </a:t>
            </a:r>
            <a:r>
              <a:rPr lang="en-US" sz="2600" spc="-145" err="1">
                <a:solidFill>
                  <a:srgbClr val="FFFFFF"/>
                </a:solidFill>
                <a:latin typeface="Tahoma"/>
                <a:cs typeface="Tahoma"/>
              </a:rPr>
              <a:t>uusia</a:t>
            </a:r>
            <a:r>
              <a:rPr lang="en-US" sz="2600" spc="-145">
                <a:solidFill>
                  <a:srgbClr val="FFFFFF"/>
                </a:solidFill>
                <a:latin typeface="Tahoma"/>
                <a:cs typeface="Tahoma"/>
              </a:rPr>
              <a:t> </a:t>
            </a:r>
            <a:r>
              <a:rPr lang="en-US" sz="2600" spc="-145" err="1">
                <a:solidFill>
                  <a:srgbClr val="FFFFFF"/>
                </a:solidFill>
                <a:latin typeface="Tahoma"/>
                <a:cs typeface="Tahoma"/>
              </a:rPr>
              <a:t>opiskelijoita</a:t>
            </a:r>
            <a:r>
              <a:rPr lang="en-US" sz="2600" spc="-145">
                <a:solidFill>
                  <a:srgbClr val="FFFFFF"/>
                </a:solidFill>
                <a:latin typeface="Tahoma"/>
                <a:cs typeface="Tahoma"/>
              </a:rPr>
              <a:t> </a:t>
            </a:r>
            <a:r>
              <a:rPr lang="en-US" sz="2600" spc="-145" err="1">
                <a:solidFill>
                  <a:srgbClr val="FFFFFF"/>
                </a:solidFill>
                <a:latin typeface="Tahoma"/>
                <a:cs typeface="Tahoma"/>
              </a:rPr>
              <a:t>löytämään</a:t>
            </a:r>
            <a:r>
              <a:rPr lang="en-US" sz="2600" spc="-145">
                <a:solidFill>
                  <a:srgbClr val="FFFFFF"/>
                </a:solidFill>
                <a:latin typeface="Tahoma"/>
                <a:cs typeface="Tahoma"/>
              </a:rPr>
              <a:t> </a:t>
            </a:r>
            <a:r>
              <a:rPr lang="en-US" sz="2600" spc="-145" err="1">
                <a:solidFill>
                  <a:srgbClr val="FFFFFF"/>
                </a:solidFill>
                <a:latin typeface="Tahoma"/>
                <a:cs typeface="Tahoma"/>
              </a:rPr>
              <a:t>yhteisöjä</a:t>
            </a:r>
            <a:r>
              <a:rPr lang="en-US" sz="2600" spc="-145">
                <a:solidFill>
                  <a:srgbClr val="FFFFFF"/>
                </a:solidFill>
                <a:latin typeface="Tahoma"/>
                <a:cs typeface="Tahoma"/>
              </a:rPr>
              <a:t> ja </a:t>
            </a:r>
            <a:r>
              <a:rPr lang="en-US" sz="2600" spc="-145" err="1">
                <a:solidFill>
                  <a:srgbClr val="FFFFFF"/>
                </a:solidFill>
                <a:latin typeface="Tahoma"/>
                <a:cs typeface="Tahoma"/>
              </a:rPr>
              <a:t>mahdollisuuksia</a:t>
            </a:r>
            <a:r>
              <a:rPr lang="en-US" sz="2600" spc="-145">
                <a:solidFill>
                  <a:srgbClr val="FFFFFF"/>
                </a:solidFill>
                <a:latin typeface="Tahoma"/>
                <a:cs typeface="Tahoma"/>
              </a:rPr>
              <a:t> </a:t>
            </a:r>
            <a:r>
              <a:rPr lang="en-US" sz="2600" spc="-145" err="1">
                <a:solidFill>
                  <a:srgbClr val="FFFFFF"/>
                </a:solidFill>
                <a:latin typeface="Tahoma"/>
                <a:cs typeface="Tahoma"/>
              </a:rPr>
              <a:t>Jyväskylässä</a:t>
            </a:r>
            <a:endParaRPr lang="fi-FI" sz="2600"/>
          </a:p>
          <a:p>
            <a:pPr algn="l"/>
            <a:r>
              <a:rPr lang="en-US" sz="2600" spc="-60" err="1">
                <a:solidFill>
                  <a:srgbClr val="FFFFFF"/>
                </a:solidFill>
                <a:latin typeface="Tahoma"/>
                <a:cs typeface="Tahoma"/>
              </a:rPr>
              <a:t>Kansainvälisen</a:t>
            </a:r>
            <a:r>
              <a:rPr lang="en-US" sz="2600" spc="-60">
                <a:solidFill>
                  <a:srgbClr val="FFFFFF"/>
                </a:solidFill>
                <a:latin typeface="Tahoma"/>
                <a:cs typeface="Tahoma"/>
              </a:rPr>
              <a:t> ja </a:t>
            </a:r>
            <a:r>
              <a:rPr lang="en-US" sz="2600" spc="-60" err="1">
                <a:solidFill>
                  <a:srgbClr val="FFFFFF"/>
                </a:solidFill>
                <a:latin typeface="Tahoma"/>
                <a:cs typeface="Tahoma"/>
              </a:rPr>
              <a:t>monitahoisen</a:t>
            </a:r>
            <a:r>
              <a:rPr lang="en-US" sz="2600" spc="-60">
                <a:solidFill>
                  <a:srgbClr val="FFFFFF"/>
                </a:solidFill>
                <a:latin typeface="Tahoma"/>
                <a:cs typeface="Tahoma"/>
              </a:rPr>
              <a:t> </a:t>
            </a:r>
            <a:r>
              <a:rPr lang="en-US" sz="2600" spc="-60" err="1">
                <a:solidFill>
                  <a:srgbClr val="FFFFFF"/>
                </a:solidFill>
                <a:latin typeface="Tahoma"/>
                <a:cs typeface="Tahoma"/>
              </a:rPr>
              <a:t>yhteisön</a:t>
            </a:r>
            <a:r>
              <a:rPr lang="en-US" sz="2600" spc="-60">
                <a:solidFill>
                  <a:srgbClr val="FFFFFF"/>
                </a:solidFill>
                <a:latin typeface="Tahoma"/>
                <a:cs typeface="Tahoma"/>
              </a:rPr>
              <a:t> </a:t>
            </a:r>
            <a:r>
              <a:rPr lang="en-US" sz="2600" spc="-60" err="1">
                <a:solidFill>
                  <a:srgbClr val="FFFFFF"/>
                </a:solidFill>
                <a:latin typeface="Tahoma"/>
                <a:cs typeface="Tahoma"/>
              </a:rPr>
              <a:t>osallistaminen</a:t>
            </a:r>
            <a:r>
              <a:rPr lang="en-US" sz="2600" spc="-60">
                <a:solidFill>
                  <a:srgbClr val="FFFFFF"/>
                </a:solidFill>
                <a:latin typeface="Tahoma"/>
                <a:cs typeface="Tahoma"/>
              </a:rPr>
              <a:t>: 7 </a:t>
            </a:r>
            <a:r>
              <a:rPr lang="en-US" sz="2600" spc="-60" err="1">
                <a:solidFill>
                  <a:srgbClr val="FFFFFF"/>
                </a:solidFill>
                <a:latin typeface="Tahoma"/>
                <a:cs typeface="Tahoma"/>
              </a:rPr>
              <a:t>hallituksen</a:t>
            </a:r>
            <a:r>
              <a:rPr lang="en-US" sz="2600" spc="-60">
                <a:solidFill>
                  <a:srgbClr val="FFFFFF"/>
                </a:solidFill>
                <a:latin typeface="Tahoma"/>
                <a:cs typeface="Tahoma"/>
              </a:rPr>
              <a:t> 12 </a:t>
            </a:r>
            <a:r>
              <a:rPr lang="en-US" sz="2600" spc="-60" err="1">
                <a:solidFill>
                  <a:srgbClr val="FFFFFF"/>
                </a:solidFill>
                <a:latin typeface="Tahoma"/>
                <a:cs typeface="Tahoma"/>
              </a:rPr>
              <a:t>jäsenestä</a:t>
            </a:r>
            <a:r>
              <a:rPr lang="en-US" sz="2600" spc="-60">
                <a:solidFill>
                  <a:srgbClr val="FFFFFF"/>
                </a:solidFill>
                <a:latin typeface="Tahoma"/>
                <a:cs typeface="Tahoma"/>
              </a:rPr>
              <a:t> on </a:t>
            </a:r>
            <a:r>
              <a:rPr lang="en-US" sz="2600" b="1" spc="-60" err="1">
                <a:solidFill>
                  <a:srgbClr val="FFFFFF"/>
                </a:solidFill>
                <a:latin typeface="Tahoma"/>
                <a:cs typeface="Tahoma"/>
              </a:rPr>
              <a:t>kansainvälisiä</a:t>
            </a:r>
            <a:r>
              <a:rPr lang="en-US" sz="2600" spc="-60">
                <a:solidFill>
                  <a:srgbClr val="FFFFFF"/>
                </a:solidFill>
                <a:latin typeface="Tahoma"/>
                <a:cs typeface="Tahoma"/>
              </a:rPr>
              <a:t>, </a:t>
            </a:r>
            <a:r>
              <a:rPr lang="en-US" sz="2600" spc="-60" err="1">
                <a:solidFill>
                  <a:srgbClr val="FFFFFF"/>
                </a:solidFill>
                <a:latin typeface="Tahoma"/>
                <a:cs typeface="Tahoma"/>
              </a:rPr>
              <a:t>mikä</a:t>
            </a:r>
            <a:r>
              <a:rPr lang="en-US" sz="2600" spc="-60">
                <a:solidFill>
                  <a:srgbClr val="FFFFFF"/>
                </a:solidFill>
                <a:latin typeface="Tahoma"/>
                <a:cs typeface="Tahoma"/>
              </a:rPr>
              <a:t> </a:t>
            </a:r>
            <a:r>
              <a:rPr lang="en-US" sz="2600" spc="-60" err="1">
                <a:solidFill>
                  <a:srgbClr val="FFFFFF"/>
                </a:solidFill>
                <a:latin typeface="Tahoma"/>
                <a:cs typeface="Tahoma"/>
              </a:rPr>
              <a:t>vahvistaa</a:t>
            </a:r>
            <a:r>
              <a:rPr lang="en-US" sz="2600" spc="-60">
                <a:solidFill>
                  <a:srgbClr val="FFFFFF"/>
                </a:solidFill>
                <a:latin typeface="Tahoma"/>
                <a:cs typeface="Tahoma"/>
              </a:rPr>
              <a:t> </a:t>
            </a:r>
            <a:r>
              <a:rPr lang="en-US" sz="2600" spc="-60" err="1">
                <a:solidFill>
                  <a:srgbClr val="FFFFFF"/>
                </a:solidFill>
                <a:latin typeface="Tahoma"/>
                <a:cs typeface="Tahoma"/>
              </a:rPr>
              <a:t>JESin</a:t>
            </a:r>
            <a:r>
              <a:rPr lang="en-US" sz="2600" spc="-60">
                <a:solidFill>
                  <a:srgbClr val="FFFFFF"/>
                </a:solidFill>
                <a:latin typeface="Tahoma"/>
                <a:cs typeface="Tahoma"/>
              </a:rPr>
              <a:t> </a:t>
            </a:r>
            <a:r>
              <a:rPr lang="en-US" sz="2600" spc="-60" err="1">
                <a:solidFill>
                  <a:srgbClr val="FFFFFF"/>
                </a:solidFill>
                <a:latin typeface="Tahoma"/>
                <a:cs typeface="Tahoma"/>
              </a:rPr>
              <a:t>näkyvyyttä</a:t>
            </a:r>
            <a:r>
              <a:rPr lang="en-US" sz="2600" spc="-60">
                <a:solidFill>
                  <a:srgbClr val="FFFFFF"/>
                </a:solidFill>
                <a:latin typeface="Tahoma"/>
                <a:cs typeface="Tahoma"/>
              </a:rPr>
              <a:t> ja </a:t>
            </a:r>
            <a:r>
              <a:rPr lang="en-US" sz="2600" spc="-60" err="1">
                <a:solidFill>
                  <a:srgbClr val="FFFFFF"/>
                </a:solidFill>
                <a:latin typeface="Tahoma"/>
                <a:cs typeface="Tahoma"/>
              </a:rPr>
              <a:t>tunnettuutta</a:t>
            </a:r>
            <a:r>
              <a:rPr lang="en-US" sz="2600" spc="-60">
                <a:solidFill>
                  <a:srgbClr val="FFFFFF"/>
                </a:solidFill>
                <a:latin typeface="Tahoma"/>
                <a:cs typeface="Tahoma"/>
              </a:rPr>
              <a:t> </a:t>
            </a:r>
            <a:r>
              <a:rPr lang="en-US" sz="2600" spc="-60" err="1">
                <a:solidFill>
                  <a:srgbClr val="FFFFFF"/>
                </a:solidFill>
                <a:latin typeface="Tahoma"/>
                <a:cs typeface="Tahoma"/>
              </a:rPr>
              <a:t>kv‑opiskelijoiden</a:t>
            </a:r>
            <a:r>
              <a:rPr lang="en-US" sz="2600" spc="-60">
                <a:solidFill>
                  <a:srgbClr val="FFFFFF"/>
                </a:solidFill>
                <a:latin typeface="Tahoma"/>
                <a:cs typeface="Tahoma"/>
              </a:rPr>
              <a:t> </a:t>
            </a:r>
            <a:r>
              <a:rPr lang="en-US" sz="2600" spc="-60" err="1">
                <a:solidFill>
                  <a:srgbClr val="FFFFFF"/>
                </a:solidFill>
                <a:latin typeface="Tahoma"/>
                <a:cs typeface="Tahoma"/>
              </a:rPr>
              <a:t>keskuudessa</a:t>
            </a:r>
            <a:endParaRPr lang="fi-FI" sz="2600"/>
          </a:p>
          <a:p>
            <a:pPr marL="12700" marR="6134100" indent="603885">
              <a:lnSpc>
                <a:spcPct val="116100"/>
              </a:lnSpc>
            </a:pPr>
            <a:r>
              <a:rPr lang="fi-FI" sz="2600">
                <a:solidFill>
                  <a:srgbClr val="FFFFFF"/>
                </a:solidFill>
                <a:latin typeface="Tahoma"/>
                <a:ea typeface="Tahoma"/>
                <a:cs typeface="Tahoma"/>
              </a:rPr>
              <a:t>Yhteistyö</a:t>
            </a:r>
            <a:r>
              <a:rPr lang="fi-FI" sz="2600" spc="-140">
                <a:solidFill>
                  <a:srgbClr val="FFFFFF"/>
                </a:solidFill>
                <a:latin typeface="Tahoma"/>
                <a:ea typeface="Tahoma"/>
                <a:cs typeface="Tahoma"/>
              </a:rPr>
              <a:t> </a:t>
            </a:r>
            <a:r>
              <a:rPr lang="fi-FI" sz="2600" spc="-30">
                <a:solidFill>
                  <a:srgbClr val="FFFFFF"/>
                </a:solidFill>
                <a:latin typeface="Tahoma"/>
                <a:ea typeface="Tahoma"/>
                <a:cs typeface="Tahoma"/>
              </a:rPr>
              <a:t>paikallisten</a:t>
            </a:r>
            <a:r>
              <a:rPr lang="fi-FI" sz="2600" spc="-140">
                <a:solidFill>
                  <a:srgbClr val="FFFFFF"/>
                </a:solidFill>
                <a:latin typeface="Tahoma"/>
                <a:ea typeface="Tahoma"/>
                <a:cs typeface="Tahoma"/>
              </a:rPr>
              <a:t> </a:t>
            </a:r>
            <a:r>
              <a:rPr lang="fi-FI" sz="2600" spc="-40" err="1">
                <a:solidFill>
                  <a:srgbClr val="FFFFFF"/>
                </a:solidFill>
                <a:latin typeface="Tahoma"/>
                <a:ea typeface="Tahoma"/>
                <a:cs typeface="Tahoma"/>
              </a:rPr>
              <a:t>kv</a:t>
            </a:r>
            <a:r>
              <a:rPr lang="fi-FI" sz="2600" spc="-40">
                <a:solidFill>
                  <a:srgbClr val="FFFFFF"/>
                </a:solidFill>
                <a:latin typeface="Tahoma"/>
                <a:ea typeface="Tahoma"/>
                <a:cs typeface="Tahoma"/>
              </a:rPr>
              <a:t>-</a:t>
            </a:r>
            <a:r>
              <a:rPr lang="fi-FI" sz="2600" spc="-70">
                <a:solidFill>
                  <a:srgbClr val="FFFFFF"/>
                </a:solidFill>
                <a:latin typeface="Tahoma"/>
                <a:ea typeface="Tahoma"/>
                <a:cs typeface="Tahoma"/>
              </a:rPr>
              <a:t>järjestöjen</a:t>
            </a:r>
            <a:r>
              <a:rPr lang="fi-FI" sz="2600" spc="-140">
                <a:solidFill>
                  <a:srgbClr val="FFFFFF"/>
                </a:solidFill>
                <a:latin typeface="Tahoma"/>
                <a:ea typeface="Tahoma"/>
                <a:cs typeface="Tahoma"/>
              </a:rPr>
              <a:t> </a:t>
            </a:r>
            <a:r>
              <a:rPr lang="fi-FI" sz="2600" spc="-55">
                <a:solidFill>
                  <a:srgbClr val="FFFFFF"/>
                </a:solidFill>
                <a:latin typeface="Tahoma"/>
                <a:ea typeface="Tahoma"/>
                <a:cs typeface="Tahoma"/>
              </a:rPr>
              <a:t>kanssa </a:t>
            </a:r>
            <a:r>
              <a:rPr lang="fi-FI" sz="2600" spc="-60">
                <a:solidFill>
                  <a:srgbClr val="FFFFFF"/>
                </a:solidFill>
                <a:latin typeface="Tahoma"/>
                <a:ea typeface="Tahoma"/>
                <a:cs typeface="Tahoma"/>
              </a:rPr>
              <a:t>Innovaation</a:t>
            </a:r>
            <a:r>
              <a:rPr lang="fi-FI" sz="2600" spc="-135">
                <a:solidFill>
                  <a:srgbClr val="FFFFFF"/>
                </a:solidFill>
                <a:latin typeface="Tahoma"/>
                <a:ea typeface="Tahoma"/>
                <a:cs typeface="Tahoma"/>
              </a:rPr>
              <a:t> ja</a:t>
            </a:r>
            <a:r>
              <a:rPr lang="fi-FI" sz="2600" spc="-130">
                <a:solidFill>
                  <a:srgbClr val="FFFFFF"/>
                </a:solidFill>
                <a:latin typeface="Tahoma"/>
                <a:ea typeface="Tahoma"/>
                <a:cs typeface="Tahoma"/>
              </a:rPr>
              <a:t> </a:t>
            </a:r>
            <a:r>
              <a:rPr lang="fi-FI" sz="2600" spc="-35">
                <a:solidFill>
                  <a:srgbClr val="FFFFFF"/>
                </a:solidFill>
                <a:latin typeface="Tahoma"/>
                <a:ea typeface="Tahoma"/>
                <a:cs typeface="Tahoma"/>
              </a:rPr>
              <a:t>yrittäjyyskulttuurin</a:t>
            </a:r>
            <a:r>
              <a:rPr lang="fi-FI" sz="2600" spc="-130">
                <a:solidFill>
                  <a:srgbClr val="FFFFFF"/>
                </a:solidFill>
                <a:latin typeface="Tahoma"/>
                <a:ea typeface="Tahoma"/>
                <a:cs typeface="Tahoma"/>
              </a:rPr>
              <a:t> </a:t>
            </a:r>
            <a:r>
              <a:rPr lang="fi-FI" sz="2600" spc="-10">
                <a:solidFill>
                  <a:srgbClr val="FFFFFF"/>
                </a:solidFill>
                <a:latin typeface="Tahoma"/>
                <a:ea typeface="Tahoma"/>
                <a:cs typeface="Tahoma"/>
              </a:rPr>
              <a:t>edistäminen</a:t>
            </a:r>
            <a:endParaRPr lang="fi-FI" sz="2600">
              <a:solidFill>
                <a:srgbClr val="000000"/>
              </a:solidFill>
              <a:latin typeface="Tahoma"/>
              <a:ea typeface="Tahoma"/>
              <a:cs typeface="Tahoma"/>
            </a:endParaRPr>
          </a:p>
          <a:p>
            <a:pPr marL="616585">
              <a:lnSpc>
                <a:spcPct val="100000"/>
              </a:lnSpc>
              <a:spcBef>
                <a:spcPts val="540"/>
              </a:spcBef>
            </a:pPr>
            <a:r>
              <a:rPr sz="2600" spc="-95">
                <a:solidFill>
                  <a:srgbClr val="FFFFFF"/>
                </a:solidFill>
                <a:latin typeface="Tahoma"/>
                <a:cs typeface="Tahoma"/>
              </a:rPr>
              <a:t>Mm.</a:t>
            </a:r>
            <a:r>
              <a:rPr sz="2600" spc="-150">
                <a:solidFill>
                  <a:srgbClr val="FFFFFF"/>
                </a:solidFill>
                <a:latin typeface="Tahoma"/>
                <a:cs typeface="Tahoma"/>
              </a:rPr>
              <a:t> </a:t>
            </a:r>
            <a:r>
              <a:rPr sz="2600" spc="-25" err="1">
                <a:solidFill>
                  <a:srgbClr val="FFFFFF"/>
                </a:solidFill>
                <a:latin typeface="Tahoma"/>
                <a:cs typeface="Tahoma"/>
              </a:rPr>
              <a:t>tapahtumayhteistyö</a:t>
            </a:r>
            <a:r>
              <a:rPr sz="2600" spc="-150">
                <a:solidFill>
                  <a:srgbClr val="FFFFFF"/>
                </a:solidFill>
                <a:latin typeface="Tahoma"/>
                <a:cs typeface="Tahoma"/>
              </a:rPr>
              <a:t> </a:t>
            </a:r>
            <a:r>
              <a:rPr sz="2600" err="1">
                <a:solidFill>
                  <a:srgbClr val="FFFFFF"/>
                </a:solidFill>
                <a:latin typeface="Tahoma"/>
                <a:cs typeface="Tahoma"/>
              </a:rPr>
              <a:t>Mimirin</a:t>
            </a:r>
            <a:r>
              <a:rPr sz="2600" spc="-150">
                <a:solidFill>
                  <a:srgbClr val="FFFFFF"/>
                </a:solidFill>
                <a:latin typeface="Tahoma"/>
                <a:cs typeface="Tahoma"/>
              </a:rPr>
              <a:t> </a:t>
            </a:r>
            <a:r>
              <a:rPr sz="2600" spc="-95" err="1">
                <a:solidFill>
                  <a:srgbClr val="FFFFFF"/>
                </a:solidFill>
                <a:latin typeface="Tahoma"/>
                <a:cs typeface="Tahoma"/>
              </a:rPr>
              <a:t>kanssa</a:t>
            </a:r>
            <a:r>
              <a:rPr sz="2600" spc="-145">
                <a:solidFill>
                  <a:srgbClr val="FFFFFF"/>
                </a:solidFill>
                <a:latin typeface="Tahoma"/>
                <a:cs typeface="Tahoma"/>
              </a:rPr>
              <a:t> </a:t>
            </a:r>
            <a:r>
              <a:rPr sz="2600" spc="-35" err="1">
                <a:solidFill>
                  <a:srgbClr val="FFFFFF"/>
                </a:solidFill>
                <a:latin typeface="Tahoma"/>
                <a:cs typeface="Tahoma"/>
              </a:rPr>
              <a:t>tutkimuksen</a:t>
            </a:r>
            <a:r>
              <a:rPr sz="2600" spc="-150">
                <a:solidFill>
                  <a:srgbClr val="FFFFFF"/>
                </a:solidFill>
                <a:latin typeface="Tahoma"/>
                <a:cs typeface="Tahoma"/>
              </a:rPr>
              <a:t> </a:t>
            </a:r>
            <a:r>
              <a:rPr sz="2600" spc="-10" err="1">
                <a:solidFill>
                  <a:srgbClr val="FFFFFF"/>
                </a:solidFill>
                <a:latin typeface="Tahoma"/>
                <a:cs typeface="Tahoma"/>
              </a:rPr>
              <a:t>kaupallistamiseksi</a:t>
            </a:r>
            <a:endParaRPr sz="2600">
              <a:latin typeface="Tahoma"/>
              <a:cs typeface="Tahoma"/>
            </a:endParaRPr>
          </a:p>
        </p:txBody>
      </p:sp>
      <p:pic>
        <p:nvPicPr>
          <p:cNvPr id="17" name="object 17"/>
          <p:cNvPicPr/>
          <p:nvPr/>
        </p:nvPicPr>
        <p:blipFill>
          <a:blip r:embed="rId7" cstate="print"/>
          <a:stretch>
            <a:fillRect/>
          </a:stretch>
        </p:blipFill>
        <p:spPr>
          <a:xfrm>
            <a:off x="1028590" y="596"/>
            <a:ext cx="743358" cy="29792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3080857" y="0"/>
              <a:ext cx="12115165" cy="10287000"/>
            </a:xfrm>
            <a:custGeom>
              <a:avLst/>
              <a:gdLst/>
              <a:ahLst/>
              <a:cxnLst/>
              <a:rect l="l" t="t" r="r" b="b"/>
              <a:pathLst>
                <a:path w="12115165" h="10287000">
                  <a:moveTo>
                    <a:pt x="0" y="0"/>
                  </a:moveTo>
                  <a:lnTo>
                    <a:pt x="12115006" y="0"/>
                  </a:lnTo>
                  <a:lnTo>
                    <a:pt x="12115006" y="10286999"/>
                  </a:lnTo>
                  <a:lnTo>
                    <a:pt x="0" y="10286999"/>
                  </a:lnTo>
                  <a:lnTo>
                    <a:pt x="0" y="0"/>
                  </a:lnTo>
                  <a:close/>
                </a:path>
              </a:pathLst>
            </a:custGeom>
            <a:solidFill>
              <a:srgbClr val="1D3C5B">
                <a:alpha val="84999"/>
              </a:srgbClr>
            </a:solidFill>
          </p:spPr>
          <p:txBody>
            <a:bodyPr wrap="square" lIns="0" tIns="0" rIns="0" bIns="0" rtlCol="0"/>
            <a:lstStyle/>
            <a:p>
              <a:endParaRPr/>
            </a:p>
          </p:txBody>
        </p:sp>
        <p:sp>
          <p:nvSpPr>
            <p:cNvPr id="5" name="object 5"/>
            <p:cNvSpPr/>
            <p:nvPr/>
          </p:nvSpPr>
          <p:spPr>
            <a:xfrm>
              <a:off x="0" y="0"/>
              <a:ext cx="18288000" cy="10287000"/>
            </a:xfrm>
            <a:custGeom>
              <a:avLst/>
              <a:gdLst/>
              <a:ahLst/>
              <a:cxnLst/>
              <a:rect l="l" t="t" r="r" b="b"/>
              <a:pathLst>
                <a:path w="18288000" h="10287000">
                  <a:moveTo>
                    <a:pt x="777227" y="4727676"/>
                  </a:moveTo>
                  <a:lnTo>
                    <a:pt x="773290" y="4723244"/>
                  </a:lnTo>
                  <a:lnTo>
                    <a:pt x="0" y="3950106"/>
                  </a:lnTo>
                  <a:lnTo>
                    <a:pt x="0" y="3981323"/>
                  </a:lnTo>
                  <a:lnTo>
                    <a:pt x="749642" y="4731118"/>
                  </a:lnTo>
                  <a:lnTo>
                    <a:pt x="0" y="5480761"/>
                  </a:lnTo>
                  <a:lnTo>
                    <a:pt x="0" y="5512130"/>
                  </a:lnTo>
                  <a:lnTo>
                    <a:pt x="773290" y="4739005"/>
                  </a:lnTo>
                  <a:lnTo>
                    <a:pt x="777227" y="4734572"/>
                  </a:lnTo>
                  <a:lnTo>
                    <a:pt x="777227" y="4727676"/>
                  </a:lnTo>
                  <a:close/>
                </a:path>
                <a:path w="18288000" h="10287000">
                  <a:moveTo>
                    <a:pt x="3592487" y="4727676"/>
                  </a:moveTo>
                  <a:lnTo>
                    <a:pt x="1298003" y="2433193"/>
                  </a:lnTo>
                  <a:lnTo>
                    <a:pt x="1282738" y="2417927"/>
                  </a:lnTo>
                  <a:lnTo>
                    <a:pt x="2184857" y="1515808"/>
                  </a:lnTo>
                  <a:lnTo>
                    <a:pt x="2184857" y="1508899"/>
                  </a:lnTo>
                  <a:lnTo>
                    <a:pt x="675957" y="0"/>
                  </a:lnTo>
                  <a:lnTo>
                    <a:pt x="644918" y="0"/>
                  </a:lnTo>
                  <a:lnTo>
                    <a:pt x="2157260" y="1512354"/>
                  </a:lnTo>
                  <a:lnTo>
                    <a:pt x="1264005" y="2405608"/>
                  </a:lnTo>
                  <a:lnTo>
                    <a:pt x="1263510" y="2405608"/>
                  </a:lnTo>
                  <a:lnTo>
                    <a:pt x="0" y="3669131"/>
                  </a:lnTo>
                  <a:lnTo>
                    <a:pt x="0" y="3669627"/>
                  </a:lnTo>
                  <a:lnTo>
                    <a:pt x="0" y="3700170"/>
                  </a:lnTo>
                  <a:lnTo>
                    <a:pt x="0" y="3700665"/>
                  </a:lnTo>
                  <a:lnTo>
                    <a:pt x="1267218" y="2433447"/>
                  </a:lnTo>
                  <a:lnTo>
                    <a:pt x="3564890" y="4731118"/>
                  </a:lnTo>
                  <a:lnTo>
                    <a:pt x="1266964" y="7028561"/>
                  </a:lnTo>
                  <a:lnTo>
                    <a:pt x="0" y="5761850"/>
                  </a:lnTo>
                  <a:lnTo>
                    <a:pt x="0" y="5793117"/>
                  </a:lnTo>
                  <a:lnTo>
                    <a:pt x="1259078" y="7052208"/>
                  </a:lnTo>
                  <a:lnTo>
                    <a:pt x="1262227" y="7055002"/>
                  </a:lnTo>
                  <a:lnTo>
                    <a:pt x="1271701" y="7055002"/>
                  </a:lnTo>
                  <a:lnTo>
                    <a:pt x="1274851" y="7052208"/>
                  </a:lnTo>
                  <a:lnTo>
                    <a:pt x="1298498" y="7028561"/>
                  </a:lnTo>
                  <a:lnTo>
                    <a:pt x="3592487" y="4734572"/>
                  </a:lnTo>
                  <a:lnTo>
                    <a:pt x="3592487" y="4727676"/>
                  </a:lnTo>
                  <a:close/>
                </a:path>
                <a:path w="18288000" h="10287000">
                  <a:moveTo>
                    <a:pt x="18287988" y="9941382"/>
                  </a:moveTo>
                  <a:lnTo>
                    <a:pt x="17942370" y="10287000"/>
                  </a:lnTo>
                  <a:lnTo>
                    <a:pt x="17992560" y="10287000"/>
                  </a:lnTo>
                  <a:lnTo>
                    <a:pt x="18287988" y="9991636"/>
                  </a:lnTo>
                  <a:lnTo>
                    <a:pt x="18287988" y="9941382"/>
                  </a:lnTo>
                  <a:close/>
                </a:path>
                <a:path w="18288000" h="10287000">
                  <a:moveTo>
                    <a:pt x="18287988" y="7022782"/>
                  </a:moveTo>
                  <a:lnTo>
                    <a:pt x="17913554" y="7397216"/>
                  </a:lnTo>
                  <a:lnTo>
                    <a:pt x="17909540" y="7403198"/>
                  </a:lnTo>
                  <a:lnTo>
                    <a:pt x="17908207" y="7409916"/>
                  </a:lnTo>
                  <a:lnTo>
                    <a:pt x="17909540" y="7416635"/>
                  </a:lnTo>
                  <a:lnTo>
                    <a:pt x="17913554" y="7422616"/>
                  </a:lnTo>
                  <a:lnTo>
                    <a:pt x="18287988" y="7797051"/>
                  </a:lnTo>
                  <a:lnTo>
                    <a:pt x="18287988" y="7746974"/>
                  </a:lnTo>
                  <a:lnTo>
                    <a:pt x="17950866" y="7409916"/>
                  </a:lnTo>
                  <a:lnTo>
                    <a:pt x="18287988" y="7072795"/>
                  </a:lnTo>
                  <a:lnTo>
                    <a:pt x="18287988" y="7022782"/>
                  </a:lnTo>
                  <a:close/>
                </a:path>
                <a:path w="18288000" h="10287000">
                  <a:moveTo>
                    <a:pt x="18287988" y="4828197"/>
                  </a:moveTo>
                  <a:lnTo>
                    <a:pt x="17167441" y="3707892"/>
                  </a:lnTo>
                  <a:lnTo>
                    <a:pt x="17130129" y="3670592"/>
                  </a:lnTo>
                  <a:lnTo>
                    <a:pt x="17128998" y="3669779"/>
                  </a:lnTo>
                  <a:lnTo>
                    <a:pt x="15683929" y="2224379"/>
                  </a:lnTo>
                  <a:lnTo>
                    <a:pt x="17908308" y="12"/>
                  </a:lnTo>
                  <a:lnTo>
                    <a:pt x="17857508" y="12"/>
                  </a:lnTo>
                  <a:lnTo>
                    <a:pt x="15645829" y="2211679"/>
                  </a:lnTo>
                  <a:lnTo>
                    <a:pt x="15642260" y="2217661"/>
                  </a:lnTo>
                  <a:lnTo>
                    <a:pt x="15641066" y="2224379"/>
                  </a:lnTo>
                  <a:lnTo>
                    <a:pt x="15642260" y="2231110"/>
                  </a:lnTo>
                  <a:lnTo>
                    <a:pt x="15645829" y="2237079"/>
                  </a:lnTo>
                  <a:lnTo>
                    <a:pt x="17092587" y="3683533"/>
                  </a:lnTo>
                  <a:lnTo>
                    <a:pt x="13378891" y="7397216"/>
                  </a:lnTo>
                  <a:lnTo>
                    <a:pt x="13374878" y="7403198"/>
                  </a:lnTo>
                  <a:lnTo>
                    <a:pt x="13373532" y="7409916"/>
                  </a:lnTo>
                  <a:lnTo>
                    <a:pt x="13374878" y="7416635"/>
                  </a:lnTo>
                  <a:lnTo>
                    <a:pt x="13378891" y="7422616"/>
                  </a:lnTo>
                  <a:lnTo>
                    <a:pt x="16243275" y="10287000"/>
                  </a:lnTo>
                  <a:lnTo>
                    <a:pt x="16293910" y="10287000"/>
                  </a:lnTo>
                  <a:lnTo>
                    <a:pt x="13416204" y="7409916"/>
                  </a:lnTo>
                  <a:lnTo>
                    <a:pt x="17117581" y="3708539"/>
                  </a:lnTo>
                  <a:lnTo>
                    <a:pt x="18287988" y="4878679"/>
                  </a:lnTo>
                  <a:lnTo>
                    <a:pt x="18287988" y="4877905"/>
                  </a:lnTo>
                  <a:lnTo>
                    <a:pt x="18287988" y="4829010"/>
                  </a:lnTo>
                  <a:lnTo>
                    <a:pt x="18287988" y="4828197"/>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5714214" y="810744"/>
            <a:ext cx="6859905" cy="711200"/>
          </a:xfrm>
          <a:prstGeom prst="rect">
            <a:avLst/>
          </a:prstGeom>
        </p:spPr>
        <p:txBody>
          <a:bodyPr vert="horz" wrap="square" lIns="0" tIns="12700" rIns="0" bIns="0" rtlCol="0" anchor="t">
            <a:spAutoFit/>
          </a:bodyPr>
          <a:lstStyle/>
          <a:p>
            <a:pPr marL="12700">
              <a:lnSpc>
                <a:spcPct val="100000"/>
              </a:lnSpc>
              <a:spcBef>
                <a:spcPts val="100"/>
              </a:spcBef>
            </a:pPr>
            <a:r>
              <a:rPr sz="4500">
                <a:solidFill>
                  <a:srgbClr val="FFFFFF"/>
                </a:solidFill>
              </a:rPr>
              <a:t>Q1</a:t>
            </a:r>
            <a:r>
              <a:rPr sz="4500" spc="-165">
                <a:solidFill>
                  <a:srgbClr val="FFFFFF"/>
                </a:solidFill>
              </a:rPr>
              <a:t> </a:t>
            </a:r>
            <a:r>
              <a:rPr sz="4500" spc="355">
                <a:solidFill>
                  <a:srgbClr val="FFFFFF"/>
                </a:solidFill>
              </a:rPr>
              <a:t>TAPAHTUMAT</a:t>
            </a:r>
            <a:r>
              <a:rPr sz="4500" spc="-160">
                <a:solidFill>
                  <a:srgbClr val="FFFFFF"/>
                </a:solidFill>
              </a:rPr>
              <a:t> </a:t>
            </a:r>
            <a:r>
              <a:rPr lang="fi-FI" sz="4500" spc="565">
                <a:solidFill>
                  <a:srgbClr val="FFFFFF"/>
                </a:solidFill>
              </a:rPr>
              <a:t>2026</a:t>
            </a:r>
            <a:endParaRPr sz="4500"/>
          </a:p>
        </p:txBody>
      </p:sp>
      <p:grpSp>
        <p:nvGrpSpPr>
          <p:cNvPr id="7" name="object 7"/>
          <p:cNvGrpSpPr/>
          <p:nvPr/>
        </p:nvGrpSpPr>
        <p:grpSpPr>
          <a:xfrm>
            <a:off x="4613452" y="1725268"/>
            <a:ext cx="104775" cy="6938009"/>
            <a:chOff x="4613452" y="1725268"/>
            <a:chExt cx="104775" cy="6938009"/>
          </a:xfrm>
        </p:grpSpPr>
        <p:pic>
          <p:nvPicPr>
            <p:cNvPr id="8" name="object 8"/>
            <p:cNvPicPr/>
            <p:nvPr/>
          </p:nvPicPr>
          <p:blipFill>
            <a:blip r:embed="rId3" cstate="print"/>
            <a:stretch>
              <a:fillRect/>
            </a:stretch>
          </p:blipFill>
          <p:spPr>
            <a:xfrm>
              <a:off x="4613452" y="1725268"/>
              <a:ext cx="104775" cy="104775"/>
            </a:xfrm>
            <a:prstGeom prst="rect">
              <a:avLst/>
            </a:prstGeom>
          </p:spPr>
        </p:pic>
        <p:pic>
          <p:nvPicPr>
            <p:cNvPr id="9" name="object 9"/>
            <p:cNvPicPr/>
            <p:nvPr/>
          </p:nvPicPr>
          <p:blipFill>
            <a:blip r:embed="rId3" cstate="print"/>
            <a:stretch>
              <a:fillRect/>
            </a:stretch>
          </p:blipFill>
          <p:spPr>
            <a:xfrm>
              <a:off x="4613452" y="2211043"/>
              <a:ext cx="104775" cy="104775"/>
            </a:xfrm>
            <a:prstGeom prst="rect">
              <a:avLst/>
            </a:prstGeom>
          </p:spPr>
        </p:pic>
        <p:pic>
          <p:nvPicPr>
            <p:cNvPr id="10" name="object 10"/>
            <p:cNvPicPr/>
            <p:nvPr/>
          </p:nvPicPr>
          <p:blipFill>
            <a:blip r:embed="rId4" cstate="print"/>
            <a:stretch>
              <a:fillRect/>
            </a:stretch>
          </p:blipFill>
          <p:spPr>
            <a:xfrm>
              <a:off x="4613452" y="2696818"/>
              <a:ext cx="104775" cy="104775"/>
            </a:xfrm>
            <a:prstGeom prst="rect">
              <a:avLst/>
            </a:prstGeom>
          </p:spPr>
        </p:pic>
        <p:pic>
          <p:nvPicPr>
            <p:cNvPr id="11" name="object 11"/>
            <p:cNvPicPr/>
            <p:nvPr/>
          </p:nvPicPr>
          <p:blipFill>
            <a:blip r:embed="rId4" cstate="print"/>
            <a:stretch>
              <a:fillRect/>
            </a:stretch>
          </p:blipFill>
          <p:spPr>
            <a:xfrm>
              <a:off x="4613452" y="3182593"/>
              <a:ext cx="104775" cy="104775"/>
            </a:xfrm>
            <a:prstGeom prst="rect">
              <a:avLst/>
            </a:prstGeom>
          </p:spPr>
        </p:pic>
        <p:pic>
          <p:nvPicPr>
            <p:cNvPr id="12" name="object 12"/>
            <p:cNvPicPr/>
            <p:nvPr/>
          </p:nvPicPr>
          <p:blipFill>
            <a:blip r:embed="rId5" cstate="print"/>
            <a:stretch>
              <a:fillRect/>
            </a:stretch>
          </p:blipFill>
          <p:spPr>
            <a:xfrm>
              <a:off x="4613452" y="3668368"/>
              <a:ext cx="104775" cy="104775"/>
            </a:xfrm>
            <a:prstGeom prst="rect">
              <a:avLst/>
            </a:prstGeom>
          </p:spPr>
        </p:pic>
        <p:pic>
          <p:nvPicPr>
            <p:cNvPr id="13" name="object 13"/>
            <p:cNvPicPr/>
            <p:nvPr/>
          </p:nvPicPr>
          <p:blipFill>
            <a:blip r:embed="rId4" cstate="print"/>
            <a:stretch>
              <a:fillRect/>
            </a:stretch>
          </p:blipFill>
          <p:spPr>
            <a:xfrm>
              <a:off x="4613452" y="4154143"/>
              <a:ext cx="104775" cy="104775"/>
            </a:xfrm>
            <a:prstGeom prst="rect">
              <a:avLst/>
            </a:prstGeom>
          </p:spPr>
        </p:pic>
        <p:pic>
          <p:nvPicPr>
            <p:cNvPr id="14" name="object 14"/>
            <p:cNvPicPr/>
            <p:nvPr/>
          </p:nvPicPr>
          <p:blipFill>
            <a:blip r:embed="rId4" cstate="print"/>
            <a:stretch>
              <a:fillRect/>
            </a:stretch>
          </p:blipFill>
          <p:spPr>
            <a:xfrm>
              <a:off x="4613452" y="4639918"/>
              <a:ext cx="104775" cy="104775"/>
            </a:xfrm>
            <a:prstGeom prst="rect">
              <a:avLst/>
            </a:prstGeom>
          </p:spPr>
        </p:pic>
        <p:pic>
          <p:nvPicPr>
            <p:cNvPr id="15" name="object 15"/>
            <p:cNvPicPr/>
            <p:nvPr/>
          </p:nvPicPr>
          <p:blipFill>
            <a:blip r:embed="rId3" cstate="print"/>
            <a:stretch>
              <a:fillRect/>
            </a:stretch>
          </p:blipFill>
          <p:spPr>
            <a:xfrm>
              <a:off x="4613452" y="6129055"/>
              <a:ext cx="104775" cy="104775"/>
            </a:xfrm>
            <a:prstGeom prst="rect">
              <a:avLst/>
            </a:prstGeom>
          </p:spPr>
        </p:pic>
        <p:pic>
          <p:nvPicPr>
            <p:cNvPr id="16" name="object 16"/>
            <p:cNvPicPr/>
            <p:nvPr/>
          </p:nvPicPr>
          <p:blipFill>
            <a:blip r:embed="rId3" cstate="print"/>
            <a:stretch>
              <a:fillRect/>
            </a:stretch>
          </p:blipFill>
          <p:spPr>
            <a:xfrm>
              <a:off x="4613452" y="6614830"/>
              <a:ext cx="104775" cy="104775"/>
            </a:xfrm>
            <a:prstGeom prst="rect">
              <a:avLst/>
            </a:prstGeom>
          </p:spPr>
        </p:pic>
        <p:pic>
          <p:nvPicPr>
            <p:cNvPr id="17" name="object 17"/>
            <p:cNvPicPr/>
            <p:nvPr/>
          </p:nvPicPr>
          <p:blipFill>
            <a:blip r:embed="rId4" cstate="print"/>
            <a:stretch>
              <a:fillRect/>
            </a:stretch>
          </p:blipFill>
          <p:spPr>
            <a:xfrm>
              <a:off x="4613452" y="7100605"/>
              <a:ext cx="104775" cy="104775"/>
            </a:xfrm>
            <a:prstGeom prst="rect">
              <a:avLst/>
            </a:prstGeom>
          </p:spPr>
        </p:pic>
        <p:pic>
          <p:nvPicPr>
            <p:cNvPr id="18" name="object 18"/>
            <p:cNvPicPr/>
            <p:nvPr/>
          </p:nvPicPr>
          <p:blipFill>
            <a:blip r:embed="rId4" cstate="print"/>
            <a:stretch>
              <a:fillRect/>
            </a:stretch>
          </p:blipFill>
          <p:spPr>
            <a:xfrm>
              <a:off x="4613452" y="7586380"/>
              <a:ext cx="104775" cy="104775"/>
            </a:xfrm>
            <a:prstGeom prst="rect">
              <a:avLst/>
            </a:prstGeom>
          </p:spPr>
        </p:pic>
        <p:pic>
          <p:nvPicPr>
            <p:cNvPr id="19" name="object 19"/>
            <p:cNvPicPr/>
            <p:nvPr/>
          </p:nvPicPr>
          <p:blipFill>
            <a:blip r:embed="rId5" cstate="print"/>
            <a:stretch>
              <a:fillRect/>
            </a:stretch>
          </p:blipFill>
          <p:spPr>
            <a:xfrm>
              <a:off x="4613452" y="8072155"/>
              <a:ext cx="104775" cy="104775"/>
            </a:xfrm>
            <a:prstGeom prst="rect">
              <a:avLst/>
            </a:prstGeom>
          </p:spPr>
        </p:pic>
        <p:pic>
          <p:nvPicPr>
            <p:cNvPr id="20" name="object 20"/>
            <p:cNvPicPr/>
            <p:nvPr/>
          </p:nvPicPr>
          <p:blipFill>
            <a:blip r:embed="rId4" cstate="print"/>
            <a:stretch>
              <a:fillRect/>
            </a:stretch>
          </p:blipFill>
          <p:spPr>
            <a:xfrm>
              <a:off x="4613452" y="8557930"/>
              <a:ext cx="104775" cy="104775"/>
            </a:xfrm>
            <a:prstGeom prst="rect">
              <a:avLst/>
            </a:prstGeom>
          </p:spPr>
        </p:pic>
      </p:grpSp>
      <p:sp>
        <p:nvSpPr>
          <p:cNvPr id="21" name="object 21"/>
          <p:cNvSpPr txBox="1"/>
          <p:nvPr/>
        </p:nvSpPr>
        <p:spPr>
          <a:xfrm>
            <a:off x="4878763" y="1447773"/>
            <a:ext cx="8672830" cy="8980022"/>
          </a:xfrm>
          <a:prstGeom prst="rect">
            <a:avLst/>
          </a:prstGeom>
        </p:spPr>
        <p:txBody>
          <a:bodyPr vert="horz" wrap="square" lIns="0" tIns="86995" rIns="0" bIns="0" rtlCol="0" anchor="t">
            <a:spAutoFit/>
          </a:bodyPr>
          <a:lstStyle/>
          <a:p>
            <a:pPr marL="12700">
              <a:spcBef>
                <a:spcPts val="685"/>
              </a:spcBef>
            </a:pPr>
            <a:r>
              <a:rPr lang="fi-FI" sz="2700" spc="-70">
                <a:solidFill>
                  <a:srgbClr val="FFFFFF"/>
                </a:solidFill>
                <a:latin typeface="Tahoma"/>
                <a:cs typeface="Tahoma"/>
              </a:rPr>
              <a:t>Pop-pankki</a:t>
            </a:r>
            <a:r>
              <a:rPr sz="2700" spc="-145">
                <a:solidFill>
                  <a:srgbClr val="FFFFFF"/>
                </a:solidFill>
                <a:latin typeface="Tahoma"/>
                <a:cs typeface="Tahoma"/>
              </a:rPr>
              <a:t> </a:t>
            </a:r>
            <a:r>
              <a:rPr lang="fi-FI" sz="2700" spc="-145">
                <a:solidFill>
                  <a:srgbClr val="FFFFFF"/>
                </a:solidFill>
                <a:latin typeface="Tahoma"/>
                <a:cs typeface="Tahoma"/>
              </a:rPr>
              <a:t>–</a:t>
            </a:r>
            <a:r>
              <a:rPr sz="2700" spc="-10">
                <a:solidFill>
                  <a:srgbClr val="FFFFFF"/>
                </a:solidFill>
                <a:latin typeface="Tahoma"/>
                <a:cs typeface="Tahoma"/>
              </a:rPr>
              <a:t>workshop</a:t>
            </a:r>
            <a:r>
              <a:rPr lang="fi-FI" sz="2700" spc="-10">
                <a:solidFill>
                  <a:srgbClr val="FFFFFF"/>
                </a:solidFill>
                <a:latin typeface="Tahoma"/>
                <a:cs typeface="Tahoma"/>
              </a:rPr>
              <a:t> Rahat riiviin</a:t>
            </a:r>
            <a:r>
              <a:rPr sz="2700" spc="-150">
                <a:solidFill>
                  <a:srgbClr val="FFFFFF"/>
                </a:solidFill>
                <a:latin typeface="Tahoma"/>
                <a:cs typeface="Tahoma"/>
              </a:rPr>
              <a:t> </a:t>
            </a:r>
            <a:r>
              <a:rPr sz="2700" spc="-60">
                <a:solidFill>
                  <a:srgbClr val="FFFFFF"/>
                </a:solidFill>
                <a:latin typeface="Tahoma"/>
                <a:cs typeface="Tahoma"/>
              </a:rPr>
              <a:t>x</a:t>
            </a:r>
            <a:r>
              <a:rPr sz="2700" spc="-145">
                <a:solidFill>
                  <a:srgbClr val="FFFFFF"/>
                </a:solidFill>
                <a:latin typeface="Tahoma"/>
                <a:cs typeface="Tahoma"/>
              </a:rPr>
              <a:t> </a:t>
            </a:r>
            <a:r>
              <a:rPr lang="en-US" sz="2700" b="1" spc="-145">
                <a:solidFill>
                  <a:srgbClr val="FFFFFF"/>
                </a:solidFill>
                <a:latin typeface="Tahoma"/>
                <a:ea typeface="Tahoma"/>
                <a:cs typeface="Tahoma"/>
              </a:rPr>
              <a:t>Marika </a:t>
            </a:r>
            <a:r>
              <a:rPr lang="en-US" sz="2700" b="1" spc="-145" err="1">
                <a:solidFill>
                  <a:srgbClr val="FFFFFF"/>
                </a:solidFill>
                <a:latin typeface="Tahoma"/>
                <a:ea typeface="Tahoma"/>
                <a:cs typeface="Tahoma"/>
              </a:rPr>
              <a:t>Kykyri</a:t>
            </a:r>
            <a:r>
              <a:rPr lang="en-US" sz="2700" b="1" spc="-145">
                <a:solidFill>
                  <a:srgbClr val="FFFFFF"/>
                </a:solidFill>
                <a:latin typeface="Tahoma"/>
                <a:ea typeface="Tahoma"/>
                <a:cs typeface="Tahoma"/>
              </a:rPr>
              <a:t> &amp; Petri Vainio-Pekka</a:t>
            </a:r>
            <a:endParaRPr sz="2700" b="1">
              <a:latin typeface="Tahoma"/>
              <a:ea typeface="Tahoma"/>
              <a:cs typeface="Tahoma"/>
            </a:endParaRPr>
          </a:p>
          <a:p>
            <a:pPr marL="12700" marR="2298700">
              <a:lnSpc>
                <a:spcPts val="3829"/>
              </a:lnSpc>
              <a:spcBef>
                <a:spcPts val="220"/>
              </a:spcBef>
              <a:tabLst>
                <a:tab pos="4305300" algn="l"/>
              </a:tabLst>
            </a:pPr>
            <a:r>
              <a:rPr sz="2700" spc="-20">
                <a:solidFill>
                  <a:srgbClr val="FFFFFF"/>
                </a:solidFill>
                <a:latin typeface="Tahoma"/>
                <a:cs typeface="Tahoma"/>
              </a:rPr>
              <a:t>Deep</a:t>
            </a:r>
            <a:r>
              <a:rPr sz="2700" spc="-150">
                <a:solidFill>
                  <a:srgbClr val="FFFFFF"/>
                </a:solidFill>
                <a:latin typeface="Tahoma"/>
                <a:cs typeface="Tahoma"/>
              </a:rPr>
              <a:t> </a:t>
            </a:r>
            <a:r>
              <a:rPr sz="2700" spc="-135">
                <a:solidFill>
                  <a:srgbClr val="FFFFFF"/>
                </a:solidFill>
                <a:latin typeface="Tahoma"/>
                <a:cs typeface="Tahoma"/>
              </a:rPr>
              <a:t>Tech:</a:t>
            </a:r>
            <a:r>
              <a:rPr sz="2700" spc="-150">
                <a:solidFill>
                  <a:srgbClr val="FFFFFF"/>
                </a:solidFill>
                <a:latin typeface="Tahoma"/>
                <a:cs typeface="Tahoma"/>
              </a:rPr>
              <a:t> </a:t>
            </a:r>
            <a:r>
              <a:rPr sz="2700" spc="-25" err="1">
                <a:solidFill>
                  <a:srgbClr val="FFFFFF"/>
                </a:solidFill>
                <a:latin typeface="Tahoma"/>
                <a:cs typeface="Tahoma"/>
              </a:rPr>
              <a:t>Sweatnesday</a:t>
            </a:r>
            <a:r>
              <a:rPr sz="2700" spc="-170">
                <a:solidFill>
                  <a:srgbClr val="FFFFFF"/>
                </a:solidFill>
                <a:latin typeface="Tahoma"/>
                <a:cs typeface="Tahoma"/>
              </a:rPr>
              <a:t> </a:t>
            </a:r>
            <a:r>
              <a:rPr sz="2700" spc="-60">
                <a:solidFill>
                  <a:srgbClr val="FFFFFF"/>
                </a:solidFill>
                <a:latin typeface="Tahoma"/>
                <a:cs typeface="Tahoma"/>
              </a:rPr>
              <a:t>x</a:t>
            </a:r>
            <a:r>
              <a:rPr sz="2700" spc="-165">
                <a:solidFill>
                  <a:srgbClr val="FFFFFF"/>
                </a:solidFill>
                <a:latin typeface="Tahoma"/>
                <a:cs typeface="Tahoma"/>
              </a:rPr>
              <a:t> </a:t>
            </a:r>
            <a:r>
              <a:rPr lang="fi-FI" sz="2700" b="1" spc="-165">
                <a:solidFill>
                  <a:srgbClr val="FFFFFF"/>
                </a:solidFill>
                <a:latin typeface="Tahoma"/>
                <a:cs typeface="Tahoma"/>
              </a:rPr>
              <a:t>Howspace</a:t>
            </a:r>
            <a:r>
              <a:rPr lang="fi-FI" sz="2700" spc="-165">
                <a:solidFill>
                  <a:srgbClr val="FFFFFF"/>
                </a:solidFill>
                <a:latin typeface="Tahoma"/>
                <a:cs typeface="Tahoma"/>
              </a:rPr>
              <a:t>, </a:t>
            </a:r>
            <a:r>
              <a:rPr lang="fi-FI" sz="2700" b="1" spc="-175">
                <a:solidFill>
                  <a:srgbClr val="FFFFFF"/>
                </a:solidFill>
                <a:latin typeface="Tahoma"/>
                <a:cs typeface="Tahoma"/>
              </a:rPr>
              <a:t>Ilkka Mäkitalo</a:t>
            </a:r>
            <a:endParaRPr sz="2700">
              <a:latin typeface="Tahoma"/>
              <a:cs typeface="Tahoma"/>
            </a:endParaRPr>
          </a:p>
          <a:p>
            <a:pPr marL="12700">
              <a:spcBef>
                <a:spcPts val="350"/>
              </a:spcBef>
            </a:pPr>
            <a:r>
              <a:rPr sz="2700" spc="-75">
                <a:solidFill>
                  <a:srgbClr val="FFFFFF"/>
                </a:solidFill>
                <a:latin typeface="Tahoma"/>
                <a:cs typeface="Tahoma"/>
              </a:rPr>
              <a:t>Icebreaker</a:t>
            </a:r>
            <a:r>
              <a:rPr sz="2700" spc="-165">
                <a:solidFill>
                  <a:srgbClr val="FFFFFF"/>
                </a:solidFill>
                <a:latin typeface="Tahoma"/>
                <a:cs typeface="Tahoma"/>
              </a:rPr>
              <a:t> </a:t>
            </a:r>
            <a:r>
              <a:rPr sz="2700" spc="-40">
                <a:solidFill>
                  <a:srgbClr val="FFFFFF"/>
                </a:solidFill>
                <a:latin typeface="Tahoma"/>
                <a:cs typeface="Tahoma"/>
              </a:rPr>
              <a:t>-</a:t>
            </a:r>
            <a:r>
              <a:rPr lang="en-US" sz="2700" b="1" spc="-160">
                <a:solidFill>
                  <a:srgbClr val="FFFFFF"/>
                </a:solidFill>
                <a:latin typeface="Tahoma"/>
                <a:ea typeface="Tahoma"/>
                <a:cs typeface="Tahoma"/>
              </a:rPr>
              <a:t>MIMIR Fellows, Ghita Wallin</a:t>
            </a:r>
            <a:r>
              <a:rPr lang="en-US" sz="2700" spc="-160">
                <a:solidFill>
                  <a:srgbClr val="FFFFFF"/>
                </a:solidFill>
                <a:latin typeface="Tahoma"/>
                <a:ea typeface="Tahoma"/>
                <a:cs typeface="Tahoma"/>
              </a:rPr>
              <a:t> x </a:t>
            </a:r>
            <a:r>
              <a:rPr lang="en-US" sz="2700" spc="-160">
                <a:solidFill>
                  <a:srgbClr val="FFFFFF"/>
                </a:solidFill>
                <a:latin typeface="Tahoma"/>
                <a:cs typeface="Tahoma"/>
              </a:rPr>
              <a:t>Startup </a:t>
            </a:r>
            <a:r>
              <a:rPr lang="en-US" sz="2700" spc="-160" err="1">
                <a:solidFill>
                  <a:srgbClr val="FFFFFF"/>
                </a:solidFill>
                <a:latin typeface="Tahoma"/>
                <a:cs typeface="Tahoma"/>
              </a:rPr>
              <a:t>Säätiö</a:t>
            </a:r>
            <a:r>
              <a:rPr lang="en-US" sz="2700" spc="-160">
                <a:solidFill>
                  <a:srgbClr val="FFFFFF"/>
                </a:solidFill>
                <a:latin typeface="Tahoma"/>
                <a:cs typeface="Tahoma"/>
              </a:rPr>
              <a:t>  </a:t>
            </a:r>
            <a:r>
              <a:rPr lang="fi-FI" sz="2700" b="1" spc="-200">
                <a:solidFill>
                  <a:srgbClr val="FFFFFF"/>
                </a:solidFill>
                <a:latin typeface="Tahoma"/>
                <a:cs typeface="Tahoma"/>
              </a:rPr>
              <a:t>Pia-</a:t>
            </a:r>
            <a:r>
              <a:rPr lang="fi-FI" sz="2700" b="1" spc="-145">
                <a:solidFill>
                  <a:srgbClr val="FFFFFF"/>
                </a:solidFill>
                <a:latin typeface="Tahoma"/>
                <a:cs typeface="Tahoma"/>
              </a:rPr>
              <a:t>Maria</a:t>
            </a:r>
            <a:r>
              <a:rPr sz="2700" b="1" spc="-100">
                <a:solidFill>
                  <a:srgbClr val="FFFFFF"/>
                </a:solidFill>
                <a:latin typeface="Tahoma"/>
                <a:cs typeface="Tahoma"/>
              </a:rPr>
              <a:t> </a:t>
            </a:r>
            <a:r>
              <a:rPr sz="2700" b="1" spc="-35">
                <a:solidFill>
                  <a:srgbClr val="FFFFFF"/>
                </a:solidFill>
                <a:latin typeface="Tahoma"/>
                <a:cs typeface="Tahoma"/>
              </a:rPr>
              <a:t>Ni</a:t>
            </a:r>
            <a:r>
              <a:rPr sz="2700" b="1" spc="-35" err="1">
                <a:solidFill>
                  <a:srgbClr val="FFFFFF"/>
                </a:solidFill>
                <a:latin typeface="Tahoma"/>
                <a:cs typeface="Tahoma"/>
              </a:rPr>
              <a:t>ckström</a:t>
            </a:r>
            <a:r>
              <a:rPr lang="fi-FI" sz="2700" b="1" spc="-35" err="1">
                <a:solidFill>
                  <a:srgbClr val="FFFFFF"/>
                </a:solidFill>
                <a:latin typeface="Tahoma"/>
                <a:cs typeface="Tahoma"/>
              </a:rPr>
              <a:t> </a:t>
            </a:r>
            <a:r>
              <a:rPr lang="fi-FI" sz="2700" spc="-35" err="1">
                <a:solidFill>
                  <a:srgbClr val="FFFFFF"/>
                </a:solidFill>
                <a:latin typeface="Tahoma"/>
                <a:cs typeface="Tahoma"/>
              </a:rPr>
              <a:t>x</a:t>
            </a:r>
            <a:r>
              <a:rPr lang="fi-FI" sz="2700" b="1" spc="-35">
                <a:solidFill>
                  <a:srgbClr val="FFFFFF"/>
                </a:solidFill>
                <a:latin typeface="Tahoma"/>
                <a:cs typeface="Tahoma"/>
              </a:rPr>
              <a:t> Arctic startup, Vedat </a:t>
            </a:r>
            <a:r>
              <a:rPr lang="fi-FI" sz="2700" spc="-35">
                <a:solidFill>
                  <a:srgbClr val="FFFFFF"/>
                </a:solidFill>
                <a:latin typeface="Tahoma"/>
                <a:cs typeface="Tahoma"/>
              </a:rPr>
              <a:t>x </a:t>
            </a:r>
            <a:r>
              <a:rPr lang="fi-FI" sz="2700" b="1" spc="-35">
                <a:solidFill>
                  <a:srgbClr val="FFFFFF"/>
                </a:solidFill>
                <a:latin typeface="Tahoma"/>
                <a:cs typeface="Tahoma"/>
              </a:rPr>
              <a:t>Maria 01, Sarita</a:t>
            </a:r>
            <a:endParaRPr sz="2700" b="1">
              <a:latin typeface="Tahoma"/>
              <a:cs typeface="Tahoma"/>
            </a:endParaRPr>
          </a:p>
          <a:p>
            <a:pPr marL="12700">
              <a:spcBef>
                <a:spcPts val="585"/>
              </a:spcBef>
            </a:pPr>
            <a:r>
              <a:rPr sz="2700" spc="-25" err="1">
                <a:solidFill>
                  <a:srgbClr val="FFFFFF"/>
                </a:solidFill>
                <a:latin typeface="Tahoma"/>
                <a:cs typeface="Tahoma"/>
              </a:rPr>
              <a:t>Maaliskuun</a:t>
            </a:r>
            <a:r>
              <a:rPr sz="2700" spc="-150">
                <a:solidFill>
                  <a:srgbClr val="FFFFFF"/>
                </a:solidFill>
                <a:latin typeface="Tahoma"/>
                <a:cs typeface="Tahoma"/>
              </a:rPr>
              <a:t> </a:t>
            </a:r>
            <a:r>
              <a:rPr sz="2700" spc="-45" err="1">
                <a:solidFill>
                  <a:srgbClr val="FFFFFF"/>
                </a:solidFill>
                <a:latin typeface="Tahoma"/>
                <a:cs typeface="Tahoma"/>
              </a:rPr>
              <a:t>sunnuntaibrunssi</a:t>
            </a:r>
            <a:r>
              <a:rPr sz="2700" spc="-130">
                <a:solidFill>
                  <a:srgbClr val="FFFFFF"/>
                </a:solidFill>
                <a:latin typeface="Tahoma"/>
                <a:cs typeface="Tahoma"/>
              </a:rPr>
              <a:t> </a:t>
            </a:r>
            <a:r>
              <a:rPr lang="fi-FI" sz="2700" spc="-130">
                <a:solidFill>
                  <a:srgbClr val="FFFFFF"/>
                </a:solidFill>
                <a:latin typeface="Tahoma"/>
                <a:cs typeface="Tahoma"/>
              </a:rPr>
              <a:t>– </a:t>
            </a:r>
            <a:r>
              <a:rPr lang="fi-FI" sz="2700" b="1" spc="-155">
                <a:solidFill>
                  <a:srgbClr val="FFFFFF"/>
                </a:solidFill>
                <a:latin typeface="Tahoma"/>
                <a:cs typeface="Tahoma"/>
              </a:rPr>
              <a:t>Tavinsulkka Oy,</a:t>
            </a:r>
            <a:r>
              <a:rPr lang="fi-FI" sz="2700" b="1" spc="-155">
                <a:solidFill>
                  <a:srgbClr val="FFFFFF"/>
                </a:solidFill>
                <a:latin typeface="Tahoma"/>
                <a:ea typeface="Tahoma"/>
                <a:cs typeface="Tahoma"/>
              </a:rPr>
              <a:t> Béla József Pavelka</a:t>
            </a:r>
          </a:p>
          <a:p>
            <a:pPr algn="l"/>
            <a:r>
              <a:rPr lang="fi-FI" sz="2700">
                <a:solidFill>
                  <a:srgbClr val="FFFFFF"/>
                </a:solidFill>
                <a:latin typeface="Tahoma"/>
                <a:ea typeface="Tahoma"/>
                <a:cs typeface="Tahoma"/>
              </a:rPr>
              <a:t>Mediatiimin rekrytointi</a:t>
            </a:r>
            <a:endParaRPr lang="fi-FI">
              <a:latin typeface="Tahoma"/>
              <a:ea typeface="Tahoma"/>
              <a:cs typeface="Tahoma"/>
            </a:endParaRPr>
          </a:p>
          <a:p>
            <a:pPr marR="134620" algn="ctr">
              <a:lnSpc>
                <a:spcPct val="100000"/>
              </a:lnSpc>
              <a:spcBef>
                <a:spcPts val="2800"/>
              </a:spcBef>
            </a:pPr>
            <a:r>
              <a:rPr sz="4550" b="1" spc="455">
                <a:solidFill>
                  <a:srgbClr val="FFFFFF"/>
                </a:solidFill>
                <a:latin typeface="Trebuchet MS"/>
                <a:cs typeface="Trebuchet MS"/>
              </a:rPr>
              <a:t>TULOSSA</a:t>
            </a:r>
            <a:endParaRPr sz="4550">
              <a:latin typeface="Trebuchet MS"/>
              <a:cs typeface="Trebuchet MS"/>
            </a:endParaRPr>
          </a:p>
          <a:p>
            <a:pPr marL="12700">
              <a:lnSpc>
                <a:spcPct val="100000"/>
              </a:lnSpc>
              <a:spcBef>
                <a:spcPts val="225"/>
              </a:spcBef>
            </a:pPr>
            <a:r>
              <a:rPr sz="2700" strike="sngStrike" spc="-95">
                <a:solidFill>
                  <a:srgbClr val="FFFFFF"/>
                </a:solidFill>
                <a:latin typeface="Tahoma"/>
                <a:cs typeface="Tahoma"/>
              </a:rPr>
              <a:t>IDEA-</a:t>
            </a:r>
            <a:r>
              <a:rPr sz="2700" strike="sngStrike" err="1">
                <a:solidFill>
                  <a:srgbClr val="FFFFFF"/>
                </a:solidFill>
                <a:latin typeface="Tahoma"/>
                <a:cs typeface="Tahoma"/>
              </a:rPr>
              <a:t>Appro</a:t>
            </a:r>
            <a:r>
              <a:rPr sz="2700" strike="sngStrike" spc="-150">
                <a:solidFill>
                  <a:srgbClr val="FFFFFF"/>
                </a:solidFill>
                <a:latin typeface="Tahoma"/>
                <a:cs typeface="Tahoma"/>
              </a:rPr>
              <a:t> </a:t>
            </a:r>
            <a:r>
              <a:rPr sz="2700" strike="sngStrike" spc="-60">
                <a:solidFill>
                  <a:srgbClr val="FFFFFF"/>
                </a:solidFill>
                <a:latin typeface="Tahoma"/>
                <a:cs typeface="Tahoma"/>
              </a:rPr>
              <a:t>x</a:t>
            </a:r>
            <a:r>
              <a:rPr sz="2700" strike="sngStrike" spc="-145">
                <a:solidFill>
                  <a:srgbClr val="FFFFFF"/>
                </a:solidFill>
                <a:latin typeface="Tahoma"/>
                <a:cs typeface="Tahoma"/>
              </a:rPr>
              <a:t> </a:t>
            </a:r>
            <a:r>
              <a:rPr sz="2700" strike="sngStrike" spc="-50">
                <a:solidFill>
                  <a:srgbClr val="FFFFFF"/>
                </a:solidFill>
                <a:latin typeface="Tahoma"/>
                <a:cs typeface="Tahoma"/>
              </a:rPr>
              <a:t>Brande</a:t>
            </a:r>
            <a:r>
              <a:rPr sz="2700" strike="sngStrike" spc="-145">
                <a:solidFill>
                  <a:srgbClr val="FFFFFF"/>
                </a:solidFill>
                <a:latin typeface="Tahoma"/>
                <a:cs typeface="Tahoma"/>
              </a:rPr>
              <a:t> </a:t>
            </a:r>
            <a:r>
              <a:rPr sz="2700" strike="sngStrike" spc="-35">
                <a:solidFill>
                  <a:srgbClr val="FFFFFF"/>
                </a:solidFill>
                <a:latin typeface="Tahoma"/>
                <a:cs typeface="Tahoma"/>
              </a:rPr>
              <a:t>Oy</a:t>
            </a:r>
            <a:r>
              <a:rPr sz="2700" strike="sngStrike" spc="-145">
                <a:solidFill>
                  <a:srgbClr val="FFFFFF"/>
                </a:solidFill>
                <a:latin typeface="Tahoma"/>
                <a:cs typeface="Tahoma"/>
              </a:rPr>
              <a:t> </a:t>
            </a:r>
            <a:r>
              <a:rPr sz="2700" strike="sngStrike" spc="70">
                <a:solidFill>
                  <a:srgbClr val="FFFFFF"/>
                </a:solidFill>
                <a:latin typeface="Tahoma"/>
                <a:cs typeface="Tahoma"/>
              </a:rPr>
              <a:t>&amp;</a:t>
            </a:r>
            <a:r>
              <a:rPr sz="2700" strike="sngStrike" spc="-145">
                <a:solidFill>
                  <a:srgbClr val="FFFFFF"/>
                </a:solidFill>
                <a:latin typeface="Tahoma"/>
                <a:cs typeface="Tahoma"/>
              </a:rPr>
              <a:t> </a:t>
            </a:r>
            <a:r>
              <a:rPr sz="2700" strike="sngStrike">
                <a:solidFill>
                  <a:srgbClr val="FFFFFF"/>
                </a:solidFill>
                <a:latin typeface="Tahoma"/>
                <a:cs typeface="Tahoma"/>
              </a:rPr>
              <a:t>JAMK</a:t>
            </a:r>
            <a:r>
              <a:rPr sz="2700" strike="sngStrike" spc="-145">
                <a:solidFill>
                  <a:srgbClr val="FFFFFF"/>
                </a:solidFill>
                <a:latin typeface="Tahoma"/>
                <a:cs typeface="Tahoma"/>
              </a:rPr>
              <a:t> </a:t>
            </a:r>
            <a:r>
              <a:rPr sz="2700" strike="sngStrike" spc="-60">
                <a:solidFill>
                  <a:srgbClr val="FFFFFF"/>
                </a:solidFill>
                <a:latin typeface="Tahoma"/>
                <a:cs typeface="Tahoma"/>
              </a:rPr>
              <a:t>Talent</a:t>
            </a:r>
            <a:r>
              <a:rPr sz="2700" strike="sngStrike" spc="-145">
                <a:solidFill>
                  <a:srgbClr val="FFFFFF"/>
                </a:solidFill>
                <a:latin typeface="Tahoma"/>
                <a:cs typeface="Tahoma"/>
              </a:rPr>
              <a:t> </a:t>
            </a:r>
            <a:r>
              <a:rPr sz="2700" strike="sngStrike">
                <a:solidFill>
                  <a:srgbClr val="FFFFFF"/>
                </a:solidFill>
                <a:latin typeface="Tahoma"/>
                <a:cs typeface="Tahoma"/>
              </a:rPr>
              <a:t>Boost</a:t>
            </a:r>
            <a:r>
              <a:rPr sz="2700" strike="sngStrike" spc="-145">
                <a:solidFill>
                  <a:srgbClr val="FFFFFF"/>
                </a:solidFill>
                <a:latin typeface="Tahoma"/>
                <a:cs typeface="Tahoma"/>
              </a:rPr>
              <a:t> </a:t>
            </a:r>
            <a:r>
              <a:rPr sz="2700" strike="sngStrike" spc="-25">
                <a:solidFill>
                  <a:srgbClr val="FFFFFF"/>
                </a:solidFill>
                <a:latin typeface="Tahoma"/>
                <a:cs typeface="Tahoma"/>
              </a:rPr>
              <a:t>3.4.2025</a:t>
            </a:r>
            <a:endParaRPr sz="2700" strike="sngStrike">
              <a:latin typeface="Tahoma"/>
              <a:cs typeface="Tahoma"/>
            </a:endParaRPr>
          </a:p>
          <a:p>
            <a:pPr marL="12700">
              <a:lnSpc>
                <a:spcPct val="100000"/>
              </a:lnSpc>
              <a:spcBef>
                <a:spcPts val="585"/>
              </a:spcBef>
            </a:pPr>
            <a:r>
              <a:rPr sz="2700" strike="sngStrike" spc="-25" err="1">
                <a:solidFill>
                  <a:srgbClr val="FFFFFF"/>
                </a:solidFill>
                <a:latin typeface="Tahoma"/>
                <a:cs typeface="Tahoma"/>
              </a:rPr>
              <a:t>Sweatnesday</a:t>
            </a:r>
            <a:r>
              <a:rPr sz="2700" strike="sngStrike" spc="-150">
                <a:solidFill>
                  <a:srgbClr val="FFFFFF"/>
                </a:solidFill>
                <a:latin typeface="Tahoma"/>
                <a:cs typeface="Tahoma"/>
              </a:rPr>
              <a:t> </a:t>
            </a:r>
            <a:r>
              <a:rPr sz="2700" strike="sngStrike" spc="-165">
                <a:solidFill>
                  <a:srgbClr val="FFFFFF"/>
                </a:solidFill>
                <a:latin typeface="Tahoma"/>
                <a:cs typeface="Tahoma"/>
              </a:rPr>
              <a:t>9.4.2025</a:t>
            </a:r>
            <a:r>
              <a:rPr sz="2700" strike="sngStrike" spc="-150">
                <a:solidFill>
                  <a:srgbClr val="FFFFFF"/>
                </a:solidFill>
                <a:latin typeface="Tahoma"/>
                <a:cs typeface="Tahoma"/>
              </a:rPr>
              <a:t> </a:t>
            </a:r>
            <a:r>
              <a:rPr sz="2700" strike="sngStrike" spc="-40">
                <a:solidFill>
                  <a:srgbClr val="FFFFFF"/>
                </a:solidFill>
                <a:latin typeface="Tahoma"/>
                <a:cs typeface="Tahoma"/>
              </a:rPr>
              <a:t>-</a:t>
            </a:r>
            <a:r>
              <a:rPr sz="2700" strike="sngStrike" spc="-150">
                <a:solidFill>
                  <a:srgbClr val="FFFFFF"/>
                </a:solidFill>
                <a:latin typeface="Tahoma"/>
                <a:cs typeface="Tahoma"/>
              </a:rPr>
              <a:t> </a:t>
            </a:r>
            <a:r>
              <a:rPr sz="2700" b="1" strike="sngStrike" spc="-160">
                <a:solidFill>
                  <a:srgbClr val="FFFFFF"/>
                </a:solidFill>
                <a:latin typeface="Tahoma"/>
                <a:cs typeface="Tahoma"/>
              </a:rPr>
              <a:t>Linda</a:t>
            </a:r>
            <a:r>
              <a:rPr sz="2700" b="1" strike="sngStrike" spc="-80">
                <a:solidFill>
                  <a:srgbClr val="FFFFFF"/>
                </a:solidFill>
                <a:latin typeface="Tahoma"/>
                <a:cs typeface="Tahoma"/>
              </a:rPr>
              <a:t> </a:t>
            </a:r>
            <a:r>
              <a:rPr sz="2700" b="1" strike="sngStrike" spc="-200">
                <a:solidFill>
                  <a:srgbClr val="FFFFFF"/>
                </a:solidFill>
                <a:latin typeface="Tahoma"/>
                <a:cs typeface="Tahoma"/>
              </a:rPr>
              <a:t>Saukko-</a:t>
            </a:r>
            <a:r>
              <a:rPr sz="2700" b="1" strike="sngStrike" spc="-10">
                <a:solidFill>
                  <a:srgbClr val="FFFFFF"/>
                </a:solidFill>
                <a:latin typeface="Tahoma"/>
                <a:cs typeface="Tahoma"/>
              </a:rPr>
              <a:t>Rauta</a:t>
            </a:r>
            <a:endParaRPr sz="2700" strike="sngStrike">
              <a:latin typeface="Tahoma"/>
              <a:cs typeface="Tahoma"/>
            </a:endParaRPr>
          </a:p>
          <a:p>
            <a:pPr marL="12700" marR="4778375">
              <a:lnSpc>
                <a:spcPts val="3829"/>
              </a:lnSpc>
              <a:spcBef>
                <a:spcPts val="220"/>
              </a:spcBef>
            </a:pPr>
            <a:r>
              <a:rPr sz="2700" strike="sngStrike" spc="-45" err="1">
                <a:solidFill>
                  <a:srgbClr val="FFFFFF"/>
                </a:solidFill>
                <a:latin typeface="Tahoma"/>
                <a:cs typeface="Tahoma"/>
              </a:rPr>
              <a:t>Sunnuntaibrunssi</a:t>
            </a:r>
            <a:r>
              <a:rPr sz="2700" strike="sngStrike" spc="-90">
                <a:solidFill>
                  <a:srgbClr val="FFFFFF"/>
                </a:solidFill>
                <a:latin typeface="Tahoma"/>
                <a:cs typeface="Tahoma"/>
              </a:rPr>
              <a:t> </a:t>
            </a:r>
            <a:r>
              <a:rPr sz="2700" strike="sngStrike" spc="-220">
                <a:solidFill>
                  <a:srgbClr val="FFFFFF"/>
                </a:solidFill>
                <a:latin typeface="Tahoma"/>
                <a:cs typeface="Tahoma"/>
              </a:rPr>
              <a:t>13.4.2025 </a:t>
            </a:r>
            <a:r>
              <a:rPr sz="2700" strike="sngStrike">
                <a:solidFill>
                  <a:srgbClr val="FFFFFF"/>
                </a:solidFill>
                <a:latin typeface="Tahoma"/>
                <a:cs typeface="Tahoma"/>
              </a:rPr>
              <a:t>Vappu</a:t>
            </a:r>
            <a:r>
              <a:rPr sz="2700" strike="sngStrike" spc="-160">
                <a:solidFill>
                  <a:srgbClr val="FFFFFF"/>
                </a:solidFill>
                <a:latin typeface="Tahoma"/>
                <a:cs typeface="Tahoma"/>
              </a:rPr>
              <a:t> </a:t>
            </a:r>
            <a:r>
              <a:rPr sz="2700" strike="sngStrike" spc="-10" err="1">
                <a:solidFill>
                  <a:srgbClr val="FFFFFF"/>
                </a:solidFill>
                <a:latin typeface="Tahoma"/>
                <a:cs typeface="Tahoma"/>
              </a:rPr>
              <a:t>PikNik</a:t>
            </a:r>
            <a:r>
              <a:rPr sz="2700" strike="sngStrike" spc="-10">
                <a:solidFill>
                  <a:srgbClr val="FFFFFF"/>
                </a:solidFill>
                <a:latin typeface="Tahoma"/>
                <a:cs typeface="Tahoma"/>
              </a:rPr>
              <a:t> </a:t>
            </a:r>
            <a:r>
              <a:rPr sz="2700" strike="sngStrike" spc="-10" err="1">
                <a:solidFill>
                  <a:srgbClr val="FFFFFF"/>
                </a:solidFill>
                <a:latin typeface="Tahoma"/>
                <a:cs typeface="Tahoma"/>
              </a:rPr>
              <a:t>Kevätkokous</a:t>
            </a:r>
            <a:endParaRPr sz="2700" strike="sngStrike">
              <a:latin typeface="Tahoma"/>
              <a:cs typeface="Tahoma"/>
            </a:endParaRPr>
          </a:p>
          <a:p>
            <a:pPr marL="12700">
              <a:lnSpc>
                <a:spcPct val="100000"/>
              </a:lnSpc>
              <a:spcBef>
                <a:spcPts val="350"/>
              </a:spcBef>
            </a:pPr>
            <a:r>
              <a:rPr sz="2700" strike="sngStrike" spc="-35" err="1">
                <a:solidFill>
                  <a:srgbClr val="FFFFFF"/>
                </a:solidFill>
                <a:latin typeface="Tahoma"/>
                <a:cs typeface="Tahoma"/>
              </a:rPr>
              <a:t>Edustukset</a:t>
            </a:r>
            <a:r>
              <a:rPr sz="2700" strike="sngStrike" spc="-135">
                <a:solidFill>
                  <a:srgbClr val="FFFFFF"/>
                </a:solidFill>
                <a:latin typeface="Tahoma"/>
                <a:cs typeface="Tahoma"/>
              </a:rPr>
              <a:t> </a:t>
            </a:r>
            <a:r>
              <a:rPr sz="2700" strike="sngStrike" spc="-90">
                <a:solidFill>
                  <a:srgbClr val="FFFFFF"/>
                </a:solidFill>
                <a:latin typeface="Tahoma"/>
                <a:cs typeface="Tahoma"/>
              </a:rPr>
              <a:t>JASTOn</a:t>
            </a:r>
            <a:r>
              <a:rPr sz="2700" strike="sngStrike" spc="-130">
                <a:solidFill>
                  <a:srgbClr val="FFFFFF"/>
                </a:solidFill>
                <a:latin typeface="Tahoma"/>
                <a:cs typeface="Tahoma"/>
              </a:rPr>
              <a:t> </a:t>
            </a:r>
            <a:r>
              <a:rPr sz="2700" strike="sngStrike" spc="-30" err="1">
                <a:solidFill>
                  <a:srgbClr val="FFFFFF"/>
                </a:solidFill>
                <a:latin typeface="Tahoma"/>
                <a:cs typeface="Tahoma"/>
              </a:rPr>
              <a:t>ammattiapproilla</a:t>
            </a:r>
            <a:r>
              <a:rPr sz="2700" strike="sngStrike" spc="-30">
                <a:solidFill>
                  <a:srgbClr val="FFFFFF"/>
                </a:solidFill>
                <a:latin typeface="Tahoma"/>
                <a:cs typeface="Tahoma"/>
              </a:rPr>
              <a:t>,</a:t>
            </a:r>
            <a:r>
              <a:rPr sz="2700" strike="sngStrike" spc="-130">
                <a:solidFill>
                  <a:srgbClr val="FFFFFF"/>
                </a:solidFill>
                <a:latin typeface="Tahoma"/>
                <a:cs typeface="Tahoma"/>
              </a:rPr>
              <a:t> </a:t>
            </a:r>
            <a:r>
              <a:rPr sz="2700" strike="sngStrike" spc="-20" err="1">
                <a:solidFill>
                  <a:srgbClr val="FFFFFF"/>
                </a:solidFill>
                <a:latin typeface="Tahoma"/>
                <a:cs typeface="Tahoma"/>
              </a:rPr>
              <a:t>vappuapproilla</a:t>
            </a:r>
            <a:r>
              <a:rPr sz="2700" strike="sngStrike" spc="-130">
                <a:solidFill>
                  <a:srgbClr val="FFFFFF"/>
                </a:solidFill>
                <a:latin typeface="Tahoma"/>
                <a:cs typeface="Tahoma"/>
              </a:rPr>
              <a:t> </a:t>
            </a:r>
            <a:r>
              <a:rPr sz="2700" strike="sngStrike" spc="-25">
                <a:solidFill>
                  <a:srgbClr val="FFFFFF"/>
                </a:solidFill>
                <a:latin typeface="Tahoma"/>
                <a:cs typeface="Tahoma"/>
              </a:rPr>
              <a:t>ja</a:t>
            </a:r>
            <a:endParaRPr sz="2700" strike="sngStrike">
              <a:latin typeface="Tahoma"/>
              <a:cs typeface="Tahoma"/>
            </a:endParaRPr>
          </a:p>
          <a:p>
            <a:pPr marL="15240">
              <a:lnSpc>
                <a:spcPct val="100000"/>
              </a:lnSpc>
              <a:spcBef>
                <a:spcPts val="585"/>
              </a:spcBef>
            </a:pPr>
            <a:r>
              <a:rPr sz="2700" strike="sngStrike" err="1">
                <a:solidFill>
                  <a:srgbClr val="FFFFFF"/>
                </a:solidFill>
                <a:latin typeface="Tahoma"/>
                <a:cs typeface="Tahoma"/>
              </a:rPr>
              <a:t>yhteistyö</a:t>
            </a:r>
            <a:r>
              <a:rPr sz="2700" strike="sngStrike" spc="-130">
                <a:solidFill>
                  <a:srgbClr val="FFFFFF"/>
                </a:solidFill>
                <a:latin typeface="Tahoma"/>
                <a:cs typeface="Tahoma"/>
              </a:rPr>
              <a:t> ES-</a:t>
            </a:r>
            <a:r>
              <a:rPr sz="2700" strike="sngStrike" spc="-65" err="1">
                <a:solidFill>
                  <a:srgbClr val="FFFFFF"/>
                </a:solidFill>
                <a:latin typeface="Tahoma"/>
                <a:cs typeface="Tahoma"/>
              </a:rPr>
              <a:t>järjestöjen</a:t>
            </a:r>
            <a:r>
              <a:rPr sz="2700" strike="sngStrike" spc="-125">
                <a:solidFill>
                  <a:srgbClr val="FFFFFF"/>
                </a:solidFill>
                <a:latin typeface="Tahoma"/>
                <a:cs typeface="Tahoma"/>
              </a:rPr>
              <a:t> </a:t>
            </a:r>
            <a:r>
              <a:rPr sz="2700" strike="sngStrike" spc="-10" err="1">
                <a:solidFill>
                  <a:srgbClr val="FFFFFF"/>
                </a:solidFill>
                <a:latin typeface="Tahoma"/>
                <a:cs typeface="Tahoma"/>
              </a:rPr>
              <a:t>kanssa</a:t>
            </a:r>
            <a:endParaRPr sz="2700" strike="sngStrike" err="1">
              <a:latin typeface="Tahoma"/>
              <a:cs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118506" y="858011"/>
            <a:ext cx="6169660" cy="6578600"/>
          </a:xfrm>
          <a:custGeom>
            <a:avLst/>
            <a:gdLst/>
            <a:ahLst/>
            <a:cxnLst/>
            <a:rect l="l" t="t" r="r" b="b"/>
            <a:pathLst>
              <a:path w="6169659" h="6578600">
                <a:moveTo>
                  <a:pt x="6169495" y="1094676"/>
                </a:moveTo>
                <a:lnTo>
                  <a:pt x="5278755" y="1985416"/>
                </a:lnTo>
                <a:lnTo>
                  <a:pt x="3331959" y="39027"/>
                </a:lnTo>
                <a:lnTo>
                  <a:pt x="3292919" y="0"/>
                </a:lnTo>
                <a:lnTo>
                  <a:pt x="3283166" y="0"/>
                </a:lnTo>
                <a:lnTo>
                  <a:pt x="3276892" y="5575"/>
                </a:lnTo>
                <a:lnTo>
                  <a:pt x="4699" y="3277768"/>
                </a:lnTo>
                <a:lnTo>
                  <a:pt x="1168" y="3283013"/>
                </a:lnTo>
                <a:lnTo>
                  <a:pt x="0" y="3288919"/>
                </a:lnTo>
                <a:lnTo>
                  <a:pt x="1168" y="3294824"/>
                </a:lnTo>
                <a:lnTo>
                  <a:pt x="4699" y="3300069"/>
                </a:lnTo>
                <a:lnTo>
                  <a:pt x="3283166" y="6578536"/>
                </a:lnTo>
                <a:lnTo>
                  <a:pt x="3292919" y="6578536"/>
                </a:lnTo>
                <a:lnTo>
                  <a:pt x="3298494" y="6572263"/>
                </a:lnTo>
                <a:lnTo>
                  <a:pt x="3331260" y="6539509"/>
                </a:lnTo>
                <a:lnTo>
                  <a:pt x="5278742" y="4592434"/>
                </a:lnTo>
                <a:lnTo>
                  <a:pt x="6169495" y="5483174"/>
                </a:lnTo>
                <a:lnTo>
                  <a:pt x="6169495" y="5439257"/>
                </a:lnTo>
                <a:lnTo>
                  <a:pt x="5300700" y="4570488"/>
                </a:lnTo>
                <a:lnTo>
                  <a:pt x="6169495" y="3701885"/>
                </a:lnTo>
                <a:lnTo>
                  <a:pt x="6169495" y="3657447"/>
                </a:lnTo>
                <a:lnTo>
                  <a:pt x="5278679" y="4548454"/>
                </a:lnTo>
                <a:lnTo>
                  <a:pt x="5256720" y="4526496"/>
                </a:lnTo>
                <a:lnTo>
                  <a:pt x="5256720" y="4570412"/>
                </a:lnTo>
                <a:lnTo>
                  <a:pt x="3288042" y="6539509"/>
                </a:lnTo>
                <a:lnTo>
                  <a:pt x="37452" y="3288919"/>
                </a:lnTo>
                <a:lnTo>
                  <a:pt x="3288042" y="39027"/>
                </a:lnTo>
                <a:lnTo>
                  <a:pt x="5256581" y="2007577"/>
                </a:lnTo>
                <a:lnTo>
                  <a:pt x="3986390" y="3277768"/>
                </a:lnTo>
                <a:lnTo>
                  <a:pt x="3982859" y="3283013"/>
                </a:lnTo>
                <a:lnTo>
                  <a:pt x="3981691" y="3288919"/>
                </a:lnTo>
                <a:lnTo>
                  <a:pt x="3982859" y="3294824"/>
                </a:lnTo>
                <a:lnTo>
                  <a:pt x="3986390" y="3300069"/>
                </a:lnTo>
                <a:lnTo>
                  <a:pt x="5256720" y="4570412"/>
                </a:lnTo>
                <a:lnTo>
                  <a:pt x="5256720" y="4526496"/>
                </a:lnTo>
                <a:lnTo>
                  <a:pt x="4019143" y="3288919"/>
                </a:lnTo>
                <a:lnTo>
                  <a:pt x="5278666" y="2029663"/>
                </a:lnTo>
                <a:lnTo>
                  <a:pt x="6169495" y="2920479"/>
                </a:lnTo>
                <a:lnTo>
                  <a:pt x="6169495" y="2875953"/>
                </a:lnTo>
                <a:lnTo>
                  <a:pt x="5300840" y="2007501"/>
                </a:lnTo>
                <a:lnTo>
                  <a:pt x="6169495" y="1139037"/>
                </a:lnTo>
                <a:lnTo>
                  <a:pt x="6169495" y="1094676"/>
                </a:lnTo>
                <a:close/>
              </a:path>
            </a:pathLst>
          </a:custGeom>
          <a:solidFill>
            <a:srgbClr val="FFFFFF"/>
          </a:solidFill>
        </p:spPr>
        <p:txBody>
          <a:bodyPr wrap="square" lIns="0" tIns="0" rIns="0" bIns="0" rtlCol="0"/>
          <a:lstStyle/>
          <a:p>
            <a:endParaRPr/>
          </a:p>
        </p:txBody>
      </p:sp>
      <p:sp>
        <p:nvSpPr>
          <p:cNvPr id="3" name="object 3"/>
          <p:cNvSpPr/>
          <p:nvPr/>
        </p:nvSpPr>
        <p:spPr>
          <a:xfrm>
            <a:off x="14108132" y="5410500"/>
            <a:ext cx="4180204" cy="4876800"/>
          </a:xfrm>
          <a:custGeom>
            <a:avLst/>
            <a:gdLst/>
            <a:ahLst/>
            <a:cxnLst/>
            <a:rect l="l" t="t" r="r" b="b"/>
            <a:pathLst>
              <a:path w="4180205" h="4876800">
                <a:moveTo>
                  <a:pt x="1625923" y="4876510"/>
                </a:moveTo>
                <a:lnTo>
                  <a:pt x="1581318" y="4876510"/>
                </a:lnTo>
                <a:lnTo>
                  <a:pt x="5575" y="3300767"/>
                </a:lnTo>
                <a:lnTo>
                  <a:pt x="0" y="3294495"/>
                </a:lnTo>
                <a:lnTo>
                  <a:pt x="0" y="3284737"/>
                </a:lnTo>
                <a:lnTo>
                  <a:pt x="5575" y="3278465"/>
                </a:lnTo>
                <a:lnTo>
                  <a:pt x="3278465" y="6272"/>
                </a:lnTo>
                <a:lnTo>
                  <a:pt x="3284040" y="0"/>
                </a:lnTo>
                <a:lnTo>
                  <a:pt x="3293798" y="0"/>
                </a:lnTo>
                <a:lnTo>
                  <a:pt x="3332827" y="39029"/>
                </a:lnTo>
                <a:lnTo>
                  <a:pt x="3288919" y="39029"/>
                </a:lnTo>
                <a:lnTo>
                  <a:pt x="39029" y="3289616"/>
                </a:lnTo>
                <a:lnTo>
                  <a:pt x="1625923" y="4876510"/>
                </a:lnTo>
                <a:close/>
              </a:path>
              <a:path w="4180205" h="4876800">
                <a:moveTo>
                  <a:pt x="4179867" y="929977"/>
                </a:moveTo>
                <a:lnTo>
                  <a:pt x="3288919" y="39029"/>
                </a:lnTo>
                <a:lnTo>
                  <a:pt x="3332827" y="39029"/>
                </a:lnTo>
                <a:lnTo>
                  <a:pt x="4179867" y="886069"/>
                </a:lnTo>
                <a:lnTo>
                  <a:pt x="4179867" y="929977"/>
                </a:lnTo>
                <a:close/>
              </a:path>
            </a:pathLst>
          </a:custGeom>
          <a:solidFill>
            <a:srgbClr val="FFFFFF"/>
          </a:solidFill>
        </p:spPr>
        <p:txBody>
          <a:bodyPr wrap="square" lIns="0" tIns="0" rIns="0" bIns="0" rtlCol="0"/>
          <a:lstStyle/>
          <a:p>
            <a:endParaRPr/>
          </a:p>
        </p:txBody>
      </p:sp>
      <p:sp>
        <p:nvSpPr>
          <p:cNvPr id="4" name="object 4"/>
          <p:cNvSpPr/>
          <p:nvPr/>
        </p:nvSpPr>
        <p:spPr>
          <a:xfrm>
            <a:off x="0" y="6498068"/>
            <a:ext cx="1689735" cy="3789045"/>
          </a:xfrm>
          <a:custGeom>
            <a:avLst/>
            <a:gdLst/>
            <a:ahLst/>
            <a:cxnLst/>
            <a:rect l="l" t="t" r="r" b="b"/>
            <a:pathLst>
              <a:path w="1689735" h="3789045">
                <a:moveTo>
                  <a:pt x="1689684" y="2950070"/>
                </a:moveTo>
                <a:lnTo>
                  <a:pt x="92951" y="1353337"/>
                </a:lnTo>
                <a:lnTo>
                  <a:pt x="82321" y="1342720"/>
                </a:lnTo>
                <a:lnTo>
                  <a:pt x="710107" y="714921"/>
                </a:lnTo>
                <a:lnTo>
                  <a:pt x="710107" y="710120"/>
                </a:lnTo>
                <a:lnTo>
                  <a:pt x="0" y="0"/>
                </a:lnTo>
                <a:lnTo>
                  <a:pt x="0" y="21602"/>
                </a:lnTo>
                <a:lnTo>
                  <a:pt x="690905" y="712520"/>
                </a:lnTo>
                <a:lnTo>
                  <a:pt x="69291" y="1334135"/>
                </a:lnTo>
                <a:lnTo>
                  <a:pt x="68948" y="1334135"/>
                </a:lnTo>
                <a:lnTo>
                  <a:pt x="0" y="1403096"/>
                </a:lnTo>
                <a:lnTo>
                  <a:pt x="0" y="1403438"/>
                </a:lnTo>
                <a:lnTo>
                  <a:pt x="0" y="1424698"/>
                </a:lnTo>
                <a:lnTo>
                  <a:pt x="0" y="1425041"/>
                </a:lnTo>
                <a:lnTo>
                  <a:pt x="71513" y="1353515"/>
                </a:lnTo>
                <a:lnTo>
                  <a:pt x="1670481" y="2952470"/>
                </a:lnTo>
                <a:lnTo>
                  <a:pt x="833831" y="3788930"/>
                </a:lnTo>
                <a:lnTo>
                  <a:pt x="855611" y="3788930"/>
                </a:lnTo>
                <a:lnTo>
                  <a:pt x="1689684" y="2954871"/>
                </a:lnTo>
                <a:lnTo>
                  <a:pt x="1689684" y="2950070"/>
                </a:lnTo>
                <a:close/>
              </a:path>
            </a:pathLst>
          </a:custGeom>
          <a:solidFill>
            <a:srgbClr val="1D3C5B"/>
          </a:solidFill>
        </p:spPr>
        <p:txBody>
          <a:bodyPr wrap="square" lIns="0" tIns="0" rIns="0" bIns="0" rtlCol="0"/>
          <a:lstStyle/>
          <a:p>
            <a:endParaRPr/>
          </a:p>
        </p:txBody>
      </p:sp>
      <p:sp>
        <p:nvSpPr>
          <p:cNvPr id="8" name="object 8"/>
          <p:cNvSpPr txBox="1">
            <a:spLocks noGrp="1"/>
          </p:cNvSpPr>
          <p:nvPr>
            <p:ph type="title"/>
          </p:nvPr>
        </p:nvSpPr>
        <p:spPr>
          <a:xfrm>
            <a:off x="848732" y="764353"/>
            <a:ext cx="11069304" cy="1738489"/>
          </a:xfrm>
          <a:prstGeom prst="rect">
            <a:avLst/>
          </a:prstGeom>
        </p:spPr>
        <p:txBody>
          <a:bodyPr vert="horz" wrap="square" lIns="0" tIns="12065" rIns="0" bIns="0" rtlCol="0" anchor="t">
            <a:spAutoFit/>
          </a:bodyPr>
          <a:lstStyle/>
          <a:p>
            <a:pPr marL="12700" marR="5080">
              <a:lnSpc>
                <a:spcPct val="116399"/>
              </a:lnSpc>
              <a:spcBef>
                <a:spcPts val="95"/>
              </a:spcBef>
            </a:pPr>
            <a:r>
              <a:rPr lang="fi-FI" spc="409"/>
              <a:t>POP-pankki "Rahat riiviin"</a:t>
            </a:r>
            <a:r>
              <a:rPr spc="-125"/>
              <a:t> </a:t>
            </a:r>
            <a:r>
              <a:rPr spc="950"/>
              <a:t>X</a:t>
            </a:r>
            <a:r>
              <a:rPr lang="en-US" spc="950">
                <a:ea typeface="Tahoma"/>
                <a:cs typeface="Tahoma"/>
              </a:rPr>
              <a:t> Marika </a:t>
            </a:r>
            <a:r>
              <a:rPr lang="en-US" spc="950" err="1">
                <a:ea typeface="Tahoma"/>
                <a:cs typeface="Tahoma"/>
              </a:rPr>
              <a:t>Kykyri</a:t>
            </a:r>
            <a:r>
              <a:rPr lang="en-US" spc="950">
                <a:ea typeface="Tahoma"/>
                <a:cs typeface="Tahoma"/>
              </a:rPr>
              <a:t>  </a:t>
            </a:r>
            <a:r>
              <a:rPr lang="fi-FI" spc="-10"/>
              <a:t>29.1</a:t>
            </a:r>
            <a:r>
              <a:rPr spc="-10"/>
              <a:t>.</a:t>
            </a:r>
            <a:endParaRPr lang="fi-FI"/>
          </a:p>
        </p:txBody>
      </p:sp>
      <p:sp>
        <p:nvSpPr>
          <p:cNvPr id="9" name="object 9"/>
          <p:cNvSpPr txBox="1"/>
          <p:nvPr/>
        </p:nvSpPr>
        <p:spPr>
          <a:xfrm>
            <a:off x="1029939" y="2907798"/>
            <a:ext cx="5347366" cy="5465599"/>
          </a:xfrm>
          <a:prstGeom prst="rect">
            <a:avLst/>
          </a:prstGeom>
        </p:spPr>
        <p:txBody>
          <a:bodyPr vert="horz" wrap="square" lIns="0" tIns="27940" rIns="0" bIns="0" rtlCol="0" anchor="t">
            <a:spAutoFit/>
          </a:bodyPr>
          <a:lstStyle/>
          <a:p>
            <a:pPr marL="12700" marR="2193290">
              <a:lnSpc>
                <a:spcPts val="3220"/>
              </a:lnSpc>
              <a:spcBef>
                <a:spcPts val="220"/>
              </a:spcBef>
            </a:pPr>
            <a:r>
              <a:rPr sz="2700" spc="-80" err="1">
                <a:solidFill>
                  <a:srgbClr val="1D3C5B"/>
                </a:solidFill>
                <a:latin typeface="Tahoma"/>
                <a:cs typeface="Tahoma"/>
              </a:rPr>
              <a:t>Tapahtumapaikka</a:t>
            </a:r>
            <a:r>
              <a:rPr sz="2700" spc="-80">
                <a:solidFill>
                  <a:srgbClr val="1D3C5B"/>
                </a:solidFill>
                <a:latin typeface="Tahoma"/>
                <a:cs typeface="Tahoma"/>
              </a:rPr>
              <a:t>:</a:t>
            </a:r>
            <a:r>
              <a:rPr sz="2700" spc="-135">
                <a:solidFill>
                  <a:srgbClr val="1D3C5B"/>
                </a:solidFill>
                <a:latin typeface="Tahoma"/>
                <a:cs typeface="Tahoma"/>
              </a:rPr>
              <a:t> </a:t>
            </a:r>
            <a:r>
              <a:rPr lang="fi-FI" sz="2700" b="1" spc="-240">
                <a:solidFill>
                  <a:srgbClr val="1D3C5B"/>
                </a:solidFill>
                <a:latin typeface="Tahoma"/>
                <a:cs typeface="Tahoma"/>
              </a:rPr>
              <a:t>POP-pankki workshop </a:t>
            </a:r>
            <a:r>
              <a:rPr sz="2700" b="1" spc="-25">
                <a:solidFill>
                  <a:srgbClr val="1D3C5B"/>
                </a:solidFill>
                <a:latin typeface="Tahoma"/>
                <a:cs typeface="Tahoma"/>
              </a:rPr>
              <a:t> </a:t>
            </a:r>
            <a:endParaRPr lang="fi-FI" sz="2700" err="1">
              <a:solidFill>
                <a:srgbClr val="000000"/>
              </a:solidFill>
              <a:latin typeface="Tahoma"/>
              <a:cs typeface="Tahoma"/>
            </a:endParaRPr>
          </a:p>
          <a:p>
            <a:pPr marL="12700" marR="2193290">
              <a:lnSpc>
                <a:spcPts val="3220"/>
              </a:lnSpc>
              <a:spcBef>
                <a:spcPts val="220"/>
              </a:spcBef>
            </a:pPr>
            <a:r>
              <a:rPr sz="2700" spc="-110" err="1">
                <a:solidFill>
                  <a:srgbClr val="1D3C5B"/>
                </a:solidFill>
                <a:latin typeface="Tahoma"/>
                <a:cs typeface="Tahoma"/>
              </a:rPr>
              <a:t>Puhuja</a:t>
            </a:r>
            <a:r>
              <a:rPr sz="2700" spc="-110">
                <a:solidFill>
                  <a:srgbClr val="1D3C5B"/>
                </a:solidFill>
                <a:latin typeface="Tahoma"/>
                <a:cs typeface="Tahoma"/>
              </a:rPr>
              <a:t>:</a:t>
            </a:r>
            <a:r>
              <a:rPr lang="fi-FI" sz="2700" spc="-155">
                <a:solidFill>
                  <a:srgbClr val="1D3C5B"/>
                </a:solidFill>
                <a:latin typeface="Tahoma"/>
                <a:cs typeface="Tahoma"/>
              </a:rPr>
              <a:t> </a:t>
            </a:r>
            <a:r>
              <a:rPr lang="fi-FI" sz="2700" b="1" spc="-155">
                <a:solidFill>
                  <a:srgbClr val="1D3C5B"/>
                </a:solidFill>
                <a:latin typeface="Tahoma"/>
                <a:cs typeface="Tahoma"/>
              </a:rPr>
              <a:t>Marika </a:t>
            </a:r>
            <a:r>
              <a:rPr lang="fi-FI" sz="2700" b="1" spc="-155" err="1">
                <a:solidFill>
                  <a:srgbClr val="1D3C5B"/>
                </a:solidFill>
                <a:latin typeface="Tahoma"/>
                <a:cs typeface="Tahoma"/>
              </a:rPr>
              <a:t>Kykyri</a:t>
            </a:r>
            <a:r>
              <a:rPr lang="fi-FI" sz="2700" b="1" spc="-155">
                <a:solidFill>
                  <a:srgbClr val="1D3C5B"/>
                </a:solidFill>
                <a:latin typeface="Tahoma"/>
                <a:cs typeface="Tahoma"/>
              </a:rPr>
              <a:t> &amp; Petri Vainio-Pekka</a:t>
            </a:r>
            <a:r>
              <a:rPr lang="fi-FI" sz="2700" b="1" spc="-30">
                <a:solidFill>
                  <a:srgbClr val="1D3C5B"/>
                </a:solidFill>
                <a:latin typeface="Tahoma"/>
                <a:cs typeface="Tahoma"/>
              </a:rPr>
              <a:t> </a:t>
            </a:r>
            <a:endParaRPr lang="fi-FI" sz="2700">
              <a:solidFill>
                <a:srgbClr val="000000"/>
              </a:solidFill>
              <a:latin typeface="Tahoma"/>
              <a:cs typeface="Tahoma"/>
            </a:endParaRPr>
          </a:p>
          <a:p>
            <a:pPr marL="12700" marR="2193290">
              <a:lnSpc>
                <a:spcPts val="3220"/>
              </a:lnSpc>
              <a:spcBef>
                <a:spcPts val="220"/>
              </a:spcBef>
            </a:pPr>
            <a:r>
              <a:rPr sz="2700" spc="-85" err="1">
                <a:solidFill>
                  <a:srgbClr val="1D3C5B"/>
                </a:solidFill>
                <a:latin typeface="Tahoma"/>
                <a:cs typeface="Tahoma"/>
              </a:rPr>
              <a:t>Ilmainen</a:t>
            </a:r>
            <a:r>
              <a:rPr sz="2700" spc="-150">
                <a:solidFill>
                  <a:srgbClr val="1D3C5B"/>
                </a:solidFill>
                <a:latin typeface="Tahoma"/>
                <a:cs typeface="Tahoma"/>
              </a:rPr>
              <a:t> </a:t>
            </a:r>
            <a:r>
              <a:rPr sz="2700" spc="-10" err="1">
                <a:solidFill>
                  <a:srgbClr val="1D3C5B"/>
                </a:solidFill>
                <a:latin typeface="Tahoma"/>
                <a:cs typeface="Tahoma"/>
              </a:rPr>
              <a:t>ruokailu</a:t>
            </a:r>
            <a:endParaRPr sz="2700">
              <a:latin typeface="Tahoma"/>
              <a:cs typeface="Tahoma"/>
            </a:endParaRPr>
          </a:p>
          <a:p>
            <a:pPr marL="12700">
              <a:lnSpc>
                <a:spcPts val="3130"/>
              </a:lnSpc>
            </a:pPr>
            <a:r>
              <a:rPr sz="2700" spc="-70" err="1">
                <a:solidFill>
                  <a:srgbClr val="1D3C5B"/>
                </a:solidFill>
                <a:latin typeface="Tahoma"/>
                <a:cs typeface="Tahoma"/>
              </a:rPr>
              <a:t>Osallistujia</a:t>
            </a:r>
            <a:r>
              <a:rPr sz="2700" spc="-70">
                <a:solidFill>
                  <a:srgbClr val="1D3C5B"/>
                </a:solidFill>
                <a:latin typeface="Tahoma"/>
                <a:cs typeface="Tahoma"/>
              </a:rPr>
              <a:t>:</a:t>
            </a:r>
            <a:r>
              <a:rPr sz="2700" spc="-170">
                <a:solidFill>
                  <a:srgbClr val="1D3C5B"/>
                </a:solidFill>
                <a:latin typeface="Tahoma"/>
                <a:cs typeface="Tahoma"/>
              </a:rPr>
              <a:t> </a:t>
            </a:r>
            <a:r>
              <a:rPr lang="fi-FI" sz="2700" spc="-170">
                <a:solidFill>
                  <a:srgbClr val="1D3C5B"/>
                </a:solidFill>
                <a:latin typeface="Tahoma"/>
                <a:cs typeface="Tahoma"/>
              </a:rPr>
              <a:t>10</a:t>
            </a:r>
            <a:r>
              <a:rPr sz="2700" spc="-475">
                <a:solidFill>
                  <a:srgbClr val="1D3C5B"/>
                </a:solidFill>
                <a:latin typeface="Tahoma"/>
                <a:cs typeface="Tahoma"/>
              </a:rPr>
              <a:t>+</a:t>
            </a:r>
            <a:r>
              <a:rPr sz="2700" spc="-165">
                <a:solidFill>
                  <a:srgbClr val="1D3C5B"/>
                </a:solidFill>
                <a:latin typeface="Tahoma"/>
                <a:cs typeface="Tahoma"/>
              </a:rPr>
              <a:t> </a:t>
            </a:r>
            <a:r>
              <a:rPr sz="2700" spc="-10" err="1">
                <a:solidFill>
                  <a:srgbClr val="1D3C5B"/>
                </a:solidFill>
                <a:latin typeface="Tahoma"/>
                <a:cs typeface="Tahoma"/>
              </a:rPr>
              <a:t>hallituslaiset</a:t>
            </a:r>
            <a:endParaRPr sz="2700">
              <a:latin typeface="Tahoma"/>
              <a:cs typeface="Tahoma"/>
            </a:endParaRPr>
          </a:p>
          <a:p>
            <a:pPr marL="12700">
              <a:lnSpc>
                <a:spcPts val="3080"/>
              </a:lnSpc>
              <a:spcBef>
                <a:spcPts val="3210"/>
              </a:spcBef>
            </a:pPr>
            <a:r>
              <a:rPr sz="2700" b="1" spc="-180" err="1">
                <a:solidFill>
                  <a:srgbClr val="1D3C5B"/>
                </a:solidFill>
                <a:latin typeface="Tahoma"/>
                <a:cs typeface="Tahoma"/>
              </a:rPr>
              <a:t>Työpajan</a:t>
            </a:r>
            <a:r>
              <a:rPr sz="2700" b="1" spc="-75">
                <a:solidFill>
                  <a:srgbClr val="1D3C5B"/>
                </a:solidFill>
                <a:latin typeface="Tahoma"/>
                <a:cs typeface="Tahoma"/>
              </a:rPr>
              <a:t> </a:t>
            </a:r>
            <a:r>
              <a:rPr sz="2700" b="1" spc="-190" err="1">
                <a:solidFill>
                  <a:srgbClr val="1D3C5B"/>
                </a:solidFill>
                <a:latin typeface="Tahoma"/>
                <a:cs typeface="Tahoma"/>
              </a:rPr>
              <a:t>aikana</a:t>
            </a:r>
            <a:r>
              <a:rPr sz="2700" b="1" spc="-75">
                <a:solidFill>
                  <a:srgbClr val="1D3C5B"/>
                </a:solidFill>
                <a:latin typeface="Tahoma"/>
                <a:cs typeface="Tahoma"/>
              </a:rPr>
              <a:t> </a:t>
            </a:r>
            <a:r>
              <a:rPr sz="2700" b="1" spc="-10" err="1">
                <a:solidFill>
                  <a:srgbClr val="1D3C5B"/>
                </a:solidFill>
                <a:latin typeface="Tahoma"/>
                <a:cs typeface="Tahoma"/>
              </a:rPr>
              <a:t>opittua</a:t>
            </a:r>
            <a:r>
              <a:rPr sz="2700" b="1" spc="-10">
                <a:solidFill>
                  <a:srgbClr val="1D3C5B"/>
                </a:solidFill>
                <a:latin typeface="Tahoma"/>
                <a:cs typeface="Tahoma"/>
              </a:rPr>
              <a:t>:</a:t>
            </a:r>
            <a:endParaRPr sz="2700">
              <a:latin typeface="Tahoma"/>
              <a:cs typeface="Tahoma"/>
            </a:endParaRPr>
          </a:p>
          <a:p>
            <a:pPr marL="12700">
              <a:lnSpc>
                <a:spcPts val="3445"/>
              </a:lnSpc>
            </a:pPr>
            <a:r>
              <a:rPr sz="3000" spc="2370">
                <a:solidFill>
                  <a:srgbClr val="1D3C5B"/>
                </a:solidFill>
                <a:latin typeface="Webdings"/>
                <a:cs typeface="Webdings"/>
              </a:rPr>
              <a:t>📌</a:t>
            </a:r>
            <a:r>
              <a:rPr sz="3000" spc="-60">
                <a:solidFill>
                  <a:srgbClr val="1D3C5B"/>
                </a:solidFill>
                <a:latin typeface="Times New Roman"/>
                <a:cs typeface="Times New Roman"/>
              </a:rPr>
              <a:t> </a:t>
            </a:r>
            <a:r>
              <a:rPr lang="fi-FI" sz="3000" spc="-60">
                <a:solidFill>
                  <a:srgbClr val="1D3C5B"/>
                </a:solidFill>
              </a:rPr>
              <a:t>Sijoittamisen aloittamisen perusteet</a:t>
            </a:r>
            <a:endParaRPr lang="fi-FI" sz="2700" spc="-325">
              <a:solidFill>
                <a:srgbClr val="1D3C5B"/>
              </a:solidFill>
              <a:latin typeface="Tahoma"/>
              <a:ea typeface="Tahoma"/>
              <a:cs typeface="Tahoma"/>
            </a:endParaRPr>
          </a:p>
          <a:p>
            <a:pPr marL="12700">
              <a:lnSpc>
                <a:spcPts val="3445"/>
              </a:lnSpc>
            </a:pPr>
            <a:endParaRPr sz="3000" spc="-60">
              <a:solidFill>
                <a:srgbClr val="1D3C5B"/>
              </a:solidFill>
              <a:latin typeface="Times New Roman"/>
              <a:cs typeface="Times New Roman"/>
            </a:endParaRPr>
          </a:p>
        </p:txBody>
      </p:sp>
      <p:sp>
        <p:nvSpPr>
          <p:cNvPr id="10" name="object 10"/>
          <p:cNvSpPr txBox="1"/>
          <p:nvPr/>
        </p:nvSpPr>
        <p:spPr>
          <a:xfrm>
            <a:off x="6201317" y="6262323"/>
            <a:ext cx="8068505" cy="452688"/>
          </a:xfrm>
          <a:prstGeom prst="rect">
            <a:avLst/>
          </a:prstGeom>
        </p:spPr>
        <p:txBody>
          <a:bodyPr vert="horz" wrap="square" lIns="0" tIns="16510" rIns="0" bIns="0" rtlCol="0" anchor="t">
            <a:spAutoFit/>
          </a:bodyPr>
          <a:lstStyle/>
          <a:p>
            <a:pPr marL="12700">
              <a:lnSpc>
                <a:spcPts val="3415"/>
              </a:lnSpc>
              <a:spcBef>
                <a:spcPts val="130"/>
              </a:spcBef>
            </a:pPr>
            <a:r>
              <a:rPr sz="3000" spc="2370">
                <a:solidFill>
                  <a:srgbClr val="1D3C5B"/>
                </a:solidFill>
                <a:latin typeface="Webdings"/>
                <a:cs typeface="Webdings"/>
              </a:rPr>
              <a:t>📌</a:t>
            </a:r>
            <a:r>
              <a:rPr sz="3000" spc="-75">
                <a:solidFill>
                  <a:srgbClr val="1D3C5B"/>
                </a:solidFill>
                <a:latin typeface="Times New Roman"/>
                <a:cs typeface="Times New Roman"/>
              </a:rPr>
              <a:t> </a:t>
            </a:r>
            <a:r>
              <a:rPr lang="fi-FI" sz="3000" spc="-75">
                <a:solidFill>
                  <a:srgbClr val="1D3C5B"/>
                </a:solidFill>
              </a:rPr>
              <a:t>Ensiasunnon ostamisen perusteet</a:t>
            </a:r>
            <a:endParaRPr lang="fi-FI" sz="2700" spc="-215">
              <a:solidFill>
                <a:srgbClr val="1D3C5B"/>
              </a:solidFill>
              <a:latin typeface="Tahoma"/>
              <a:cs typeface="Tahoma"/>
            </a:endParaRPr>
          </a:p>
        </p:txBody>
      </p:sp>
      <p:sp>
        <p:nvSpPr>
          <p:cNvPr id="15" name="object 15"/>
          <p:cNvSpPr txBox="1"/>
          <p:nvPr/>
        </p:nvSpPr>
        <p:spPr>
          <a:xfrm>
            <a:off x="15773400" y="1559282"/>
            <a:ext cx="849573" cy="648253"/>
          </a:xfrm>
          <a:prstGeom prst="rect">
            <a:avLst/>
          </a:prstGeom>
        </p:spPr>
        <p:txBody>
          <a:bodyPr vert="horz" wrap="square" lIns="0" tIns="32384" rIns="0" bIns="0" rtlCol="0" anchor="t">
            <a:spAutoFit/>
          </a:bodyPr>
          <a:lstStyle/>
          <a:p>
            <a:pPr marL="41275" marR="5080" indent="-28575">
              <a:lnSpc>
                <a:spcPts val="2360"/>
              </a:lnSpc>
              <a:spcBef>
                <a:spcPts val="254"/>
              </a:spcBef>
            </a:pPr>
            <a:r>
              <a:rPr lang="fi-FI" sz="2050" spc="-75" dirty="0">
                <a:latin typeface="Trebuchet MS"/>
                <a:cs typeface="Trebuchet MS"/>
              </a:rPr>
              <a:t>JAMK  56 %</a:t>
            </a:r>
            <a:endParaRPr sz="2050" spc="-20" dirty="0">
              <a:latin typeface="Trebuchet MS"/>
              <a:cs typeface="Trebuchet MS"/>
            </a:endParaRPr>
          </a:p>
        </p:txBody>
      </p:sp>
      <p:pic>
        <p:nvPicPr>
          <p:cNvPr id="16" name="object 16"/>
          <p:cNvPicPr/>
          <p:nvPr/>
        </p:nvPicPr>
        <p:blipFill>
          <a:blip r:embed="rId2" cstate="print"/>
          <a:stretch>
            <a:fillRect/>
          </a:stretch>
        </p:blipFill>
        <p:spPr>
          <a:xfrm>
            <a:off x="10899830" y="7298191"/>
            <a:ext cx="4448159" cy="2475890"/>
          </a:xfrm>
          <a:prstGeom prst="rect">
            <a:avLst/>
          </a:prstGeom>
        </p:spPr>
      </p:pic>
      <p:graphicFrame>
        <p:nvGraphicFramePr>
          <p:cNvPr id="18" name="Kaavio 17">
            <a:extLst>
              <a:ext uri="{FF2B5EF4-FFF2-40B4-BE49-F238E27FC236}">
                <a16:creationId xmlns:a16="http://schemas.microsoft.com/office/drawing/2014/main" id="{CB8D2BB8-F15E-E0F8-C7B0-92266606D91B}"/>
              </a:ext>
            </a:extLst>
          </p:cNvPr>
          <p:cNvGraphicFramePr>
            <a:graphicFrameLocks/>
          </p:cNvGraphicFramePr>
          <p:nvPr>
            <p:extLst>
              <p:ext uri="{D42A27DB-BD31-4B8C-83A1-F6EECF244321}">
                <p14:modId xmlns:p14="http://schemas.microsoft.com/office/powerpoint/2010/main" val="276237100"/>
              </p:ext>
            </p:extLst>
          </p:nvPr>
        </p:nvGraphicFramePr>
        <p:xfrm>
          <a:off x="12256988" y="2353983"/>
          <a:ext cx="5650012" cy="3908340"/>
        </p:xfrm>
        <a:graphic>
          <a:graphicData uri="http://schemas.openxmlformats.org/drawingml/2006/chart">
            <c:chart xmlns:c="http://schemas.openxmlformats.org/drawingml/2006/chart" xmlns:r="http://schemas.openxmlformats.org/officeDocument/2006/relationships" r:id="rId3"/>
          </a:graphicData>
        </a:graphic>
      </p:graphicFrame>
      <p:sp>
        <p:nvSpPr>
          <p:cNvPr id="19" name="object 14">
            <a:extLst>
              <a:ext uri="{FF2B5EF4-FFF2-40B4-BE49-F238E27FC236}">
                <a16:creationId xmlns:a16="http://schemas.microsoft.com/office/drawing/2014/main" id="{59FD7413-26F3-C58C-FC4C-8C9A30877B5E}"/>
              </a:ext>
            </a:extLst>
          </p:cNvPr>
          <p:cNvSpPr txBox="1"/>
          <p:nvPr/>
        </p:nvSpPr>
        <p:spPr>
          <a:xfrm>
            <a:off x="12715993" y="3353218"/>
            <a:ext cx="1553829" cy="669414"/>
          </a:xfrm>
          <a:prstGeom prst="rect">
            <a:avLst/>
          </a:prstGeom>
        </p:spPr>
        <p:txBody>
          <a:bodyPr vert="horz" wrap="square" lIns="0" tIns="40640" rIns="0" bIns="0" rtlCol="0" anchor="t">
            <a:spAutoFit/>
          </a:bodyPr>
          <a:lstStyle/>
          <a:p>
            <a:pPr marL="12700" marR="5080" indent="128270">
              <a:lnSpc>
                <a:spcPts val="2280"/>
              </a:lnSpc>
              <a:spcBef>
                <a:spcPts val="320"/>
              </a:spcBef>
            </a:pPr>
            <a:r>
              <a:rPr lang="fi-FI" sz="2050" spc="-25" dirty="0">
                <a:latin typeface="Trebuchet MS"/>
                <a:cs typeface="Trebuchet MS"/>
              </a:rPr>
              <a:t>JYU</a:t>
            </a:r>
            <a:endParaRPr lang="fi-FI" sz="2050" dirty="0">
              <a:latin typeface="Trebuchet MS"/>
              <a:cs typeface="Trebuchet MS"/>
            </a:endParaRPr>
          </a:p>
          <a:p>
            <a:pPr marL="12700" marR="5080" indent="128270">
              <a:lnSpc>
                <a:spcPts val="2280"/>
              </a:lnSpc>
              <a:spcBef>
                <a:spcPts val="320"/>
              </a:spcBef>
            </a:pPr>
            <a:r>
              <a:rPr lang="fi-FI" sz="2050" spc="-10" dirty="0">
                <a:latin typeface="Trebuchet MS"/>
                <a:cs typeface="Trebuchet MS"/>
              </a:rPr>
              <a:t> 44 %</a:t>
            </a:r>
            <a:endParaRPr sz="2050" spc="-10" dirty="0">
              <a:latin typeface="Trebuchet MS"/>
              <a:cs typeface="Trebuchet MS"/>
            </a:endParaRPr>
          </a:p>
        </p:txBody>
      </p:sp>
      <p:sp>
        <p:nvSpPr>
          <p:cNvPr id="11" name="Tekstiruutu 10">
            <a:extLst>
              <a:ext uri="{FF2B5EF4-FFF2-40B4-BE49-F238E27FC236}">
                <a16:creationId xmlns:a16="http://schemas.microsoft.com/office/drawing/2014/main" id="{A2BB043C-3BD7-A70A-F428-C82EBE2C28F1}"/>
              </a:ext>
            </a:extLst>
          </p:cNvPr>
          <p:cNvSpPr txBox="1"/>
          <p:nvPr/>
        </p:nvSpPr>
        <p:spPr>
          <a:xfrm>
            <a:off x="10942721" y="5567665"/>
            <a:ext cx="29510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a:t>18 participants all-together</a:t>
            </a:r>
          </a:p>
        </p:txBody>
      </p:sp>
      <p:pic>
        <p:nvPicPr>
          <p:cNvPr id="13" name="Kuva 12" descr="Kuva, joka sisältää kohteen teksti, vaate, henkilö, kuvakaappaus&#10;&#10;Tekoälyllä luotu sisältö saattaa olla virheellistä.">
            <a:extLst>
              <a:ext uri="{FF2B5EF4-FFF2-40B4-BE49-F238E27FC236}">
                <a16:creationId xmlns:a16="http://schemas.microsoft.com/office/drawing/2014/main" id="{DD4D9FEE-6C70-5FF1-DA15-8ECAFB368597}"/>
              </a:ext>
            </a:extLst>
          </p:cNvPr>
          <p:cNvPicPr>
            <a:picLocks noChangeAspect="1"/>
          </p:cNvPicPr>
          <p:nvPr/>
        </p:nvPicPr>
        <p:blipFill>
          <a:blip r:embed="rId4"/>
          <a:stretch>
            <a:fillRect/>
          </a:stretch>
        </p:blipFill>
        <p:spPr>
          <a:xfrm>
            <a:off x="6201317" y="7312536"/>
            <a:ext cx="4448159" cy="2513210"/>
          </a:xfrm>
          <a:prstGeom prst="flowChartAlternateProcess">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118506" y="858011"/>
            <a:ext cx="6169660" cy="6578600"/>
          </a:xfrm>
          <a:custGeom>
            <a:avLst/>
            <a:gdLst/>
            <a:ahLst/>
            <a:cxnLst/>
            <a:rect l="l" t="t" r="r" b="b"/>
            <a:pathLst>
              <a:path w="6169659" h="6578600">
                <a:moveTo>
                  <a:pt x="6169495" y="1094676"/>
                </a:moveTo>
                <a:lnTo>
                  <a:pt x="5278755" y="1985416"/>
                </a:lnTo>
                <a:lnTo>
                  <a:pt x="3331959" y="39027"/>
                </a:lnTo>
                <a:lnTo>
                  <a:pt x="3292919" y="0"/>
                </a:lnTo>
                <a:lnTo>
                  <a:pt x="3283166" y="0"/>
                </a:lnTo>
                <a:lnTo>
                  <a:pt x="3276892" y="5575"/>
                </a:lnTo>
                <a:lnTo>
                  <a:pt x="4699" y="3277768"/>
                </a:lnTo>
                <a:lnTo>
                  <a:pt x="1168" y="3283013"/>
                </a:lnTo>
                <a:lnTo>
                  <a:pt x="0" y="3288919"/>
                </a:lnTo>
                <a:lnTo>
                  <a:pt x="1168" y="3294824"/>
                </a:lnTo>
                <a:lnTo>
                  <a:pt x="4699" y="3300069"/>
                </a:lnTo>
                <a:lnTo>
                  <a:pt x="3283166" y="6578536"/>
                </a:lnTo>
                <a:lnTo>
                  <a:pt x="3292919" y="6578536"/>
                </a:lnTo>
                <a:lnTo>
                  <a:pt x="3298494" y="6572263"/>
                </a:lnTo>
                <a:lnTo>
                  <a:pt x="3331260" y="6539509"/>
                </a:lnTo>
                <a:lnTo>
                  <a:pt x="5278742" y="4592434"/>
                </a:lnTo>
                <a:lnTo>
                  <a:pt x="6169495" y="5483174"/>
                </a:lnTo>
                <a:lnTo>
                  <a:pt x="6169495" y="5439257"/>
                </a:lnTo>
                <a:lnTo>
                  <a:pt x="5300700" y="4570488"/>
                </a:lnTo>
                <a:lnTo>
                  <a:pt x="6169495" y="3701885"/>
                </a:lnTo>
                <a:lnTo>
                  <a:pt x="6169495" y="3657447"/>
                </a:lnTo>
                <a:lnTo>
                  <a:pt x="5278679" y="4548454"/>
                </a:lnTo>
                <a:lnTo>
                  <a:pt x="5256720" y="4526496"/>
                </a:lnTo>
                <a:lnTo>
                  <a:pt x="5256720" y="4570412"/>
                </a:lnTo>
                <a:lnTo>
                  <a:pt x="3288042" y="6539509"/>
                </a:lnTo>
                <a:lnTo>
                  <a:pt x="37452" y="3288919"/>
                </a:lnTo>
                <a:lnTo>
                  <a:pt x="3288042" y="39027"/>
                </a:lnTo>
                <a:lnTo>
                  <a:pt x="5256581" y="2007577"/>
                </a:lnTo>
                <a:lnTo>
                  <a:pt x="3986390" y="3277768"/>
                </a:lnTo>
                <a:lnTo>
                  <a:pt x="3982859" y="3283013"/>
                </a:lnTo>
                <a:lnTo>
                  <a:pt x="3981691" y="3288919"/>
                </a:lnTo>
                <a:lnTo>
                  <a:pt x="3982859" y="3294824"/>
                </a:lnTo>
                <a:lnTo>
                  <a:pt x="3986390" y="3300069"/>
                </a:lnTo>
                <a:lnTo>
                  <a:pt x="5256720" y="4570412"/>
                </a:lnTo>
                <a:lnTo>
                  <a:pt x="5256720" y="4526496"/>
                </a:lnTo>
                <a:lnTo>
                  <a:pt x="4019143" y="3288919"/>
                </a:lnTo>
                <a:lnTo>
                  <a:pt x="5278666" y="2029663"/>
                </a:lnTo>
                <a:lnTo>
                  <a:pt x="6169495" y="2920479"/>
                </a:lnTo>
                <a:lnTo>
                  <a:pt x="6169495" y="2875953"/>
                </a:lnTo>
                <a:lnTo>
                  <a:pt x="5300840" y="2007501"/>
                </a:lnTo>
                <a:lnTo>
                  <a:pt x="6169495" y="1139037"/>
                </a:lnTo>
                <a:lnTo>
                  <a:pt x="6169495" y="1094676"/>
                </a:lnTo>
                <a:close/>
              </a:path>
            </a:pathLst>
          </a:custGeom>
          <a:solidFill>
            <a:srgbClr val="FFFFFF"/>
          </a:solidFill>
        </p:spPr>
        <p:txBody>
          <a:bodyPr wrap="square" lIns="0" tIns="0" rIns="0" bIns="0" rtlCol="0"/>
          <a:lstStyle/>
          <a:p>
            <a:endParaRPr/>
          </a:p>
        </p:txBody>
      </p:sp>
      <p:sp>
        <p:nvSpPr>
          <p:cNvPr id="3" name="object 3"/>
          <p:cNvSpPr/>
          <p:nvPr/>
        </p:nvSpPr>
        <p:spPr>
          <a:xfrm>
            <a:off x="14108132" y="5410500"/>
            <a:ext cx="4180204" cy="4876800"/>
          </a:xfrm>
          <a:custGeom>
            <a:avLst/>
            <a:gdLst/>
            <a:ahLst/>
            <a:cxnLst/>
            <a:rect l="l" t="t" r="r" b="b"/>
            <a:pathLst>
              <a:path w="4180205" h="4876800">
                <a:moveTo>
                  <a:pt x="1625923" y="4876510"/>
                </a:moveTo>
                <a:lnTo>
                  <a:pt x="1581318" y="4876510"/>
                </a:lnTo>
                <a:lnTo>
                  <a:pt x="5575" y="3300767"/>
                </a:lnTo>
                <a:lnTo>
                  <a:pt x="0" y="3294495"/>
                </a:lnTo>
                <a:lnTo>
                  <a:pt x="0" y="3284737"/>
                </a:lnTo>
                <a:lnTo>
                  <a:pt x="5575" y="3278465"/>
                </a:lnTo>
                <a:lnTo>
                  <a:pt x="3278465" y="6272"/>
                </a:lnTo>
                <a:lnTo>
                  <a:pt x="3284040" y="0"/>
                </a:lnTo>
                <a:lnTo>
                  <a:pt x="3293798" y="0"/>
                </a:lnTo>
                <a:lnTo>
                  <a:pt x="3332827" y="39029"/>
                </a:lnTo>
                <a:lnTo>
                  <a:pt x="3288919" y="39029"/>
                </a:lnTo>
                <a:lnTo>
                  <a:pt x="39029" y="3289616"/>
                </a:lnTo>
                <a:lnTo>
                  <a:pt x="1625923" y="4876510"/>
                </a:lnTo>
                <a:close/>
              </a:path>
              <a:path w="4180205" h="4876800">
                <a:moveTo>
                  <a:pt x="4179867" y="929977"/>
                </a:moveTo>
                <a:lnTo>
                  <a:pt x="3288919" y="39029"/>
                </a:lnTo>
                <a:lnTo>
                  <a:pt x="3332827" y="39029"/>
                </a:lnTo>
                <a:lnTo>
                  <a:pt x="4179867" y="886069"/>
                </a:lnTo>
                <a:lnTo>
                  <a:pt x="4179867" y="929977"/>
                </a:lnTo>
                <a:close/>
              </a:path>
            </a:pathLst>
          </a:custGeom>
          <a:solidFill>
            <a:srgbClr val="FFFFFF"/>
          </a:solidFill>
        </p:spPr>
        <p:txBody>
          <a:bodyPr wrap="square" lIns="0" tIns="0" rIns="0" bIns="0" rtlCol="0"/>
          <a:lstStyle/>
          <a:p>
            <a:endParaRPr/>
          </a:p>
        </p:txBody>
      </p:sp>
      <p:sp>
        <p:nvSpPr>
          <p:cNvPr id="4" name="object 4"/>
          <p:cNvSpPr/>
          <p:nvPr/>
        </p:nvSpPr>
        <p:spPr>
          <a:xfrm>
            <a:off x="0" y="6498068"/>
            <a:ext cx="1689735" cy="3789045"/>
          </a:xfrm>
          <a:custGeom>
            <a:avLst/>
            <a:gdLst/>
            <a:ahLst/>
            <a:cxnLst/>
            <a:rect l="l" t="t" r="r" b="b"/>
            <a:pathLst>
              <a:path w="1689735" h="3789045">
                <a:moveTo>
                  <a:pt x="1689684" y="2950070"/>
                </a:moveTo>
                <a:lnTo>
                  <a:pt x="92951" y="1353337"/>
                </a:lnTo>
                <a:lnTo>
                  <a:pt x="82321" y="1342720"/>
                </a:lnTo>
                <a:lnTo>
                  <a:pt x="710107" y="714921"/>
                </a:lnTo>
                <a:lnTo>
                  <a:pt x="710107" y="710120"/>
                </a:lnTo>
                <a:lnTo>
                  <a:pt x="0" y="0"/>
                </a:lnTo>
                <a:lnTo>
                  <a:pt x="0" y="21602"/>
                </a:lnTo>
                <a:lnTo>
                  <a:pt x="690905" y="712520"/>
                </a:lnTo>
                <a:lnTo>
                  <a:pt x="69291" y="1334135"/>
                </a:lnTo>
                <a:lnTo>
                  <a:pt x="68948" y="1334135"/>
                </a:lnTo>
                <a:lnTo>
                  <a:pt x="0" y="1403096"/>
                </a:lnTo>
                <a:lnTo>
                  <a:pt x="0" y="1403438"/>
                </a:lnTo>
                <a:lnTo>
                  <a:pt x="0" y="1424698"/>
                </a:lnTo>
                <a:lnTo>
                  <a:pt x="0" y="1425041"/>
                </a:lnTo>
                <a:lnTo>
                  <a:pt x="71513" y="1353515"/>
                </a:lnTo>
                <a:lnTo>
                  <a:pt x="1670481" y="2952470"/>
                </a:lnTo>
                <a:lnTo>
                  <a:pt x="833831" y="3788930"/>
                </a:lnTo>
                <a:lnTo>
                  <a:pt x="855611" y="3788930"/>
                </a:lnTo>
                <a:lnTo>
                  <a:pt x="1689684" y="2954871"/>
                </a:lnTo>
                <a:lnTo>
                  <a:pt x="1689684" y="2950070"/>
                </a:lnTo>
                <a:close/>
              </a:path>
            </a:pathLst>
          </a:custGeom>
          <a:solidFill>
            <a:srgbClr val="1D3C5B"/>
          </a:solidFill>
        </p:spPr>
        <p:txBody>
          <a:bodyPr wrap="square" lIns="0" tIns="0" rIns="0" bIns="0" rtlCol="0"/>
          <a:lstStyle/>
          <a:p>
            <a:endParaRPr/>
          </a:p>
        </p:txBody>
      </p:sp>
      <p:pic>
        <p:nvPicPr>
          <p:cNvPr id="5" name="object 5"/>
          <p:cNvPicPr/>
          <p:nvPr/>
        </p:nvPicPr>
        <p:blipFill>
          <a:blip r:embed="rId2" cstate="print"/>
          <a:stretch>
            <a:fillRect/>
          </a:stretch>
        </p:blipFill>
        <p:spPr>
          <a:xfrm>
            <a:off x="12761640" y="1584776"/>
            <a:ext cx="5181508" cy="5180929"/>
          </a:xfrm>
          <a:prstGeom prst="rect">
            <a:avLst/>
          </a:prstGeom>
        </p:spPr>
      </p:pic>
      <p:sp>
        <p:nvSpPr>
          <p:cNvPr id="6" name="object 6"/>
          <p:cNvSpPr txBox="1"/>
          <p:nvPr/>
        </p:nvSpPr>
        <p:spPr>
          <a:xfrm>
            <a:off x="1016000" y="2567685"/>
            <a:ext cx="9725660" cy="4560520"/>
          </a:xfrm>
          <a:prstGeom prst="rect">
            <a:avLst/>
          </a:prstGeom>
        </p:spPr>
        <p:txBody>
          <a:bodyPr vert="horz" wrap="square" lIns="0" tIns="12700" rIns="0" bIns="0" rtlCol="0" anchor="t">
            <a:spAutoFit/>
          </a:bodyPr>
          <a:lstStyle/>
          <a:p>
            <a:pPr marL="12700">
              <a:lnSpc>
                <a:spcPts val="3235"/>
              </a:lnSpc>
              <a:spcBef>
                <a:spcPts val="100"/>
              </a:spcBef>
            </a:pPr>
            <a:r>
              <a:rPr sz="2700" spc="-80" err="1">
                <a:solidFill>
                  <a:srgbClr val="1D3C5B"/>
                </a:solidFill>
                <a:latin typeface="Tahoma"/>
                <a:cs typeface="Tahoma"/>
              </a:rPr>
              <a:t>Tapahtumapaikka</a:t>
            </a:r>
            <a:r>
              <a:rPr sz="2700" spc="-80">
                <a:solidFill>
                  <a:srgbClr val="1D3C5B"/>
                </a:solidFill>
                <a:latin typeface="Tahoma"/>
                <a:cs typeface="Tahoma"/>
              </a:rPr>
              <a:t>:</a:t>
            </a:r>
            <a:r>
              <a:rPr sz="2700" spc="-150">
                <a:solidFill>
                  <a:srgbClr val="1D3C5B"/>
                </a:solidFill>
                <a:latin typeface="Tahoma"/>
                <a:cs typeface="Tahoma"/>
              </a:rPr>
              <a:t> </a:t>
            </a:r>
            <a:r>
              <a:rPr sz="2700" b="1" spc="-165" err="1">
                <a:solidFill>
                  <a:srgbClr val="1D3C5B"/>
                </a:solidFill>
                <a:latin typeface="Tahoma"/>
                <a:cs typeface="Tahoma"/>
              </a:rPr>
              <a:t>Vasikkasaari</a:t>
            </a:r>
            <a:r>
              <a:rPr sz="2700" b="1" spc="-165">
                <a:solidFill>
                  <a:srgbClr val="1D3C5B"/>
                </a:solidFill>
                <a:latin typeface="Tahoma"/>
                <a:cs typeface="Tahoma"/>
              </a:rPr>
              <a:t>,</a:t>
            </a:r>
            <a:r>
              <a:rPr sz="2700" b="1" spc="-85">
                <a:solidFill>
                  <a:srgbClr val="1D3C5B"/>
                </a:solidFill>
                <a:latin typeface="Tahoma"/>
                <a:cs typeface="Tahoma"/>
              </a:rPr>
              <a:t> </a:t>
            </a:r>
            <a:r>
              <a:rPr sz="2700" b="1" spc="-120">
                <a:solidFill>
                  <a:srgbClr val="1D3C5B"/>
                </a:solidFill>
                <a:latin typeface="Tahoma"/>
                <a:cs typeface="Tahoma"/>
              </a:rPr>
              <a:t>Kielo</a:t>
            </a:r>
            <a:r>
              <a:rPr sz="2700" b="1" spc="-80">
                <a:solidFill>
                  <a:srgbClr val="1D3C5B"/>
                </a:solidFill>
                <a:latin typeface="Tahoma"/>
                <a:cs typeface="Tahoma"/>
              </a:rPr>
              <a:t> </a:t>
            </a:r>
            <a:r>
              <a:rPr sz="2700" b="1" spc="-10">
                <a:solidFill>
                  <a:srgbClr val="1D3C5B"/>
                </a:solidFill>
                <a:latin typeface="Tahoma"/>
                <a:cs typeface="Tahoma"/>
              </a:rPr>
              <a:t>Office</a:t>
            </a:r>
            <a:endParaRPr sz="2700">
              <a:latin typeface="Tahoma"/>
              <a:cs typeface="Tahoma"/>
            </a:endParaRPr>
          </a:p>
          <a:p>
            <a:pPr marL="12700">
              <a:lnSpc>
                <a:spcPts val="3225"/>
              </a:lnSpc>
            </a:pPr>
            <a:r>
              <a:rPr sz="2700" spc="-90" err="1">
                <a:solidFill>
                  <a:srgbClr val="1D3C5B"/>
                </a:solidFill>
                <a:latin typeface="Tahoma"/>
                <a:cs typeface="Tahoma"/>
              </a:rPr>
              <a:t>Puhujat</a:t>
            </a:r>
            <a:r>
              <a:rPr sz="2700" spc="-90">
                <a:solidFill>
                  <a:srgbClr val="1D3C5B"/>
                </a:solidFill>
                <a:latin typeface="Tahoma"/>
                <a:cs typeface="Tahoma"/>
              </a:rPr>
              <a:t>:</a:t>
            </a:r>
            <a:r>
              <a:rPr lang="fi-FI" sz="2700" spc="-155">
                <a:solidFill>
                  <a:srgbClr val="1D3C5B"/>
                </a:solidFill>
                <a:latin typeface="Tahoma"/>
                <a:cs typeface="Tahoma"/>
              </a:rPr>
              <a:t> </a:t>
            </a:r>
            <a:r>
              <a:rPr lang="fi-FI" sz="2700" b="1" spc="-155">
                <a:solidFill>
                  <a:srgbClr val="1D3C5B"/>
                </a:solidFill>
                <a:latin typeface="Tahoma"/>
                <a:cs typeface="Tahoma"/>
              </a:rPr>
              <a:t>Ilkka Mäkitalo, HOWSPACE</a:t>
            </a:r>
            <a:endParaRPr lang="fi-FI" sz="2700" b="1" spc="-90">
              <a:solidFill>
                <a:srgbClr val="1D3C5B"/>
              </a:solidFill>
              <a:latin typeface="Tahoma"/>
              <a:ea typeface="Tahoma"/>
              <a:cs typeface="Tahoma"/>
            </a:endParaRPr>
          </a:p>
          <a:p>
            <a:pPr marL="12700">
              <a:lnSpc>
                <a:spcPts val="3225"/>
              </a:lnSpc>
            </a:pPr>
            <a:r>
              <a:rPr sz="2700" spc="-85" err="1">
                <a:solidFill>
                  <a:srgbClr val="1D3C5B"/>
                </a:solidFill>
                <a:latin typeface="Tahoma"/>
                <a:cs typeface="Tahoma"/>
              </a:rPr>
              <a:t>Ilmainen</a:t>
            </a:r>
            <a:r>
              <a:rPr sz="2700" spc="-150">
                <a:solidFill>
                  <a:srgbClr val="1D3C5B"/>
                </a:solidFill>
                <a:latin typeface="Tahoma"/>
                <a:cs typeface="Tahoma"/>
              </a:rPr>
              <a:t> </a:t>
            </a:r>
            <a:r>
              <a:rPr sz="2700" spc="-10" err="1">
                <a:solidFill>
                  <a:srgbClr val="1D3C5B"/>
                </a:solidFill>
                <a:latin typeface="Tahoma"/>
                <a:cs typeface="Tahoma"/>
              </a:rPr>
              <a:t>ruokailu</a:t>
            </a:r>
            <a:endParaRPr sz="2700" err="1">
              <a:latin typeface="Tahoma"/>
              <a:cs typeface="Tahoma"/>
            </a:endParaRPr>
          </a:p>
          <a:p>
            <a:pPr marL="12700">
              <a:lnSpc>
                <a:spcPts val="3229"/>
              </a:lnSpc>
            </a:pPr>
            <a:r>
              <a:rPr sz="2700" spc="-70" err="1">
                <a:solidFill>
                  <a:srgbClr val="1D3C5B"/>
                </a:solidFill>
                <a:latin typeface="Tahoma"/>
                <a:cs typeface="Tahoma"/>
              </a:rPr>
              <a:t>Osallistujia</a:t>
            </a:r>
            <a:r>
              <a:rPr sz="2700" spc="-70">
                <a:solidFill>
                  <a:srgbClr val="1D3C5B"/>
                </a:solidFill>
                <a:latin typeface="Tahoma"/>
                <a:cs typeface="Tahoma"/>
              </a:rPr>
              <a:t>:</a:t>
            </a:r>
            <a:r>
              <a:rPr sz="2700" spc="-130">
                <a:solidFill>
                  <a:srgbClr val="1D3C5B"/>
                </a:solidFill>
                <a:latin typeface="Tahoma"/>
                <a:cs typeface="Tahoma"/>
              </a:rPr>
              <a:t> </a:t>
            </a:r>
            <a:r>
              <a:rPr sz="2700" spc="-70">
                <a:solidFill>
                  <a:srgbClr val="1D3C5B"/>
                </a:solidFill>
                <a:latin typeface="Tahoma"/>
                <a:cs typeface="Tahoma"/>
              </a:rPr>
              <a:t>50</a:t>
            </a:r>
            <a:r>
              <a:rPr sz="2700" spc="-130">
                <a:solidFill>
                  <a:srgbClr val="1D3C5B"/>
                </a:solidFill>
                <a:latin typeface="Tahoma"/>
                <a:cs typeface="Tahoma"/>
              </a:rPr>
              <a:t> </a:t>
            </a:r>
            <a:endParaRPr sz="2700" spc="-475">
              <a:solidFill>
                <a:srgbClr val="1D3C5B"/>
              </a:solidFill>
              <a:latin typeface="Tahoma"/>
              <a:ea typeface="Tahoma"/>
              <a:cs typeface="Tahoma"/>
            </a:endParaRPr>
          </a:p>
          <a:p>
            <a:pPr marL="12700">
              <a:lnSpc>
                <a:spcPts val="3080"/>
              </a:lnSpc>
              <a:spcBef>
                <a:spcPts val="3209"/>
              </a:spcBef>
            </a:pPr>
            <a:r>
              <a:rPr sz="2700" b="1" spc="-190" err="1">
                <a:solidFill>
                  <a:srgbClr val="1D3C5B"/>
                </a:solidFill>
                <a:latin typeface="Tahoma"/>
                <a:cs typeface="Tahoma"/>
              </a:rPr>
              <a:t>Tapahtuman</a:t>
            </a:r>
            <a:r>
              <a:rPr sz="2700" b="1" spc="-60">
                <a:solidFill>
                  <a:srgbClr val="1D3C5B"/>
                </a:solidFill>
                <a:latin typeface="Tahoma"/>
                <a:cs typeface="Tahoma"/>
              </a:rPr>
              <a:t> </a:t>
            </a:r>
            <a:r>
              <a:rPr sz="2700" b="1" spc="-190" err="1">
                <a:solidFill>
                  <a:srgbClr val="1D3C5B"/>
                </a:solidFill>
                <a:latin typeface="Tahoma"/>
                <a:cs typeface="Tahoma"/>
              </a:rPr>
              <a:t>aikana</a:t>
            </a:r>
            <a:r>
              <a:rPr sz="2700" b="1" spc="-55">
                <a:solidFill>
                  <a:srgbClr val="1D3C5B"/>
                </a:solidFill>
                <a:latin typeface="Tahoma"/>
                <a:cs typeface="Tahoma"/>
              </a:rPr>
              <a:t> </a:t>
            </a:r>
            <a:r>
              <a:rPr sz="2700" b="1" spc="-10" err="1">
                <a:solidFill>
                  <a:srgbClr val="1D3C5B"/>
                </a:solidFill>
                <a:latin typeface="Tahoma"/>
                <a:cs typeface="Tahoma"/>
              </a:rPr>
              <a:t>opittua</a:t>
            </a:r>
            <a:r>
              <a:rPr sz="2700" b="1" spc="-10">
                <a:solidFill>
                  <a:srgbClr val="1D3C5B"/>
                </a:solidFill>
                <a:latin typeface="Tahoma"/>
                <a:cs typeface="Tahoma"/>
              </a:rPr>
              <a:t>:</a:t>
            </a:r>
            <a:endParaRPr sz="2700">
              <a:latin typeface="Tahoma"/>
              <a:cs typeface="Tahoma"/>
            </a:endParaRPr>
          </a:p>
          <a:p>
            <a:pPr marL="12700">
              <a:lnSpc>
                <a:spcPts val="3254"/>
              </a:lnSpc>
            </a:pPr>
            <a:r>
              <a:rPr sz="3000" spc="2370">
                <a:solidFill>
                  <a:srgbClr val="1D3C5B"/>
                </a:solidFill>
                <a:latin typeface="Webdings"/>
                <a:cs typeface="Webdings"/>
              </a:rPr>
              <a:t>📌</a:t>
            </a:r>
            <a:r>
              <a:rPr sz="3000" spc="-70">
                <a:solidFill>
                  <a:srgbClr val="1D3C5B"/>
                </a:solidFill>
                <a:latin typeface="Times New Roman"/>
                <a:cs typeface="Times New Roman"/>
              </a:rPr>
              <a:t> </a:t>
            </a:r>
            <a:r>
              <a:rPr lang="fi-FI" sz="3000" spc="-70">
                <a:solidFill>
                  <a:srgbClr val="1D3C5B"/>
                </a:solidFill>
                <a:latin typeface="Tahoma"/>
                <a:ea typeface="Tahoma"/>
                <a:cs typeface="Tahoma"/>
              </a:rPr>
              <a:t>Miten osallistava kehittäminen muuttuu skaalautuvaksi tuotteeksi</a:t>
            </a:r>
            <a:endParaRPr lang="fi-FI" sz="2700">
              <a:solidFill>
                <a:srgbClr val="000000"/>
              </a:solidFill>
              <a:latin typeface="Tahoma"/>
              <a:ea typeface="Tahoma"/>
              <a:cs typeface="Tahoma"/>
            </a:endParaRPr>
          </a:p>
          <a:p>
            <a:pPr marL="12700" marR="5080">
              <a:lnSpc>
                <a:spcPts val="3229"/>
              </a:lnSpc>
              <a:spcBef>
                <a:spcPts val="210"/>
              </a:spcBef>
            </a:pPr>
            <a:r>
              <a:rPr sz="3000" spc="2370">
                <a:solidFill>
                  <a:srgbClr val="1D3C5B"/>
                </a:solidFill>
                <a:latin typeface="Tahoma"/>
                <a:ea typeface="Tahoma"/>
                <a:cs typeface="Tahoma"/>
              </a:rPr>
              <a:t>📌</a:t>
            </a:r>
            <a:r>
              <a:rPr sz="3000" spc="-45">
                <a:solidFill>
                  <a:srgbClr val="1D3C5B"/>
                </a:solidFill>
                <a:latin typeface="Tahoma"/>
                <a:ea typeface="Tahoma"/>
                <a:cs typeface="Tahoma"/>
              </a:rPr>
              <a:t> </a:t>
            </a:r>
            <a:r>
              <a:rPr lang="fi-FI" sz="3000" spc="-45">
                <a:solidFill>
                  <a:srgbClr val="1D3C5B"/>
                </a:solidFill>
                <a:latin typeface="Tahoma"/>
                <a:ea typeface="Tahoma"/>
                <a:cs typeface="Tahoma"/>
              </a:rPr>
              <a:t>Miksi on tärkeää rakentaa ratkaisuja, joita ihmiset todella tarvitsevat</a:t>
            </a:r>
            <a:endParaRPr lang="fi-FI" sz="2700">
              <a:solidFill>
                <a:srgbClr val="000000"/>
              </a:solidFill>
              <a:latin typeface="Tahoma"/>
              <a:ea typeface="Tahoma"/>
              <a:cs typeface="Tahoma"/>
            </a:endParaRPr>
          </a:p>
          <a:p>
            <a:pPr marL="12700" marR="5080">
              <a:lnSpc>
                <a:spcPts val="3229"/>
              </a:lnSpc>
              <a:spcBef>
                <a:spcPts val="210"/>
              </a:spcBef>
            </a:pPr>
            <a:endParaRPr sz="3000" spc="-45">
              <a:solidFill>
                <a:srgbClr val="1D3C5B"/>
              </a:solidFill>
              <a:latin typeface="Times New Roman"/>
              <a:cs typeface="Times New Roman"/>
            </a:endParaRPr>
          </a:p>
        </p:txBody>
      </p:sp>
      <p:pic>
        <p:nvPicPr>
          <p:cNvPr id="7" name="object 7"/>
          <p:cNvPicPr/>
          <p:nvPr/>
        </p:nvPicPr>
        <p:blipFill>
          <a:blip r:embed="rId3" cstate="print"/>
          <a:stretch>
            <a:fillRect/>
          </a:stretch>
        </p:blipFill>
        <p:spPr>
          <a:xfrm>
            <a:off x="3036734" y="7361849"/>
            <a:ext cx="4619609" cy="2599989"/>
          </a:xfrm>
          <a:prstGeom prst="rect">
            <a:avLst/>
          </a:prstGeom>
        </p:spPr>
      </p:pic>
      <p:sp>
        <p:nvSpPr>
          <p:cNvPr id="11" name="object 11"/>
          <p:cNvSpPr txBox="1">
            <a:spLocks noGrp="1"/>
          </p:cNvSpPr>
          <p:nvPr>
            <p:ph type="title"/>
          </p:nvPr>
        </p:nvSpPr>
        <p:spPr>
          <a:xfrm>
            <a:off x="1016000" y="849302"/>
            <a:ext cx="13094933" cy="837024"/>
          </a:xfrm>
          <a:prstGeom prst="rect">
            <a:avLst/>
          </a:prstGeom>
        </p:spPr>
        <p:txBody>
          <a:bodyPr vert="horz" wrap="square" lIns="0" tIns="12065" rIns="0" bIns="0" rtlCol="0" anchor="t">
            <a:spAutoFit/>
          </a:bodyPr>
          <a:lstStyle/>
          <a:p>
            <a:pPr marL="12700" marR="5080">
              <a:lnSpc>
                <a:spcPct val="116399"/>
              </a:lnSpc>
              <a:spcBef>
                <a:spcPts val="95"/>
              </a:spcBef>
            </a:pPr>
            <a:r>
              <a:rPr lang="en-US" spc="229"/>
              <a:t>JES </a:t>
            </a:r>
            <a:r>
              <a:rPr lang="en-US" spc="229" err="1"/>
              <a:t>Sweatnesday</a:t>
            </a:r>
            <a:r>
              <a:rPr lang="en-US" spc="229"/>
              <a:t> x Ilkka Mäkitalo 18.3.</a:t>
            </a:r>
            <a:endParaRPr lang="en-US"/>
          </a:p>
        </p:txBody>
      </p:sp>
      <p:pic>
        <p:nvPicPr>
          <p:cNvPr id="13" name="Kuva 12" descr="Kuva, joka sisältää kohteen teksti, Ihmisen kasvot, ruoka, merkki&#10;&#10;Tekoälyllä luotu sisältö saattaa olla virheellistä.">
            <a:extLst>
              <a:ext uri="{FF2B5EF4-FFF2-40B4-BE49-F238E27FC236}">
                <a16:creationId xmlns:a16="http://schemas.microsoft.com/office/drawing/2014/main" id="{DBA65671-2967-1BCB-F92D-06F310D71AF2}"/>
              </a:ext>
            </a:extLst>
          </p:cNvPr>
          <p:cNvPicPr>
            <a:picLocks noChangeAspect="1"/>
          </p:cNvPicPr>
          <p:nvPr/>
        </p:nvPicPr>
        <p:blipFill>
          <a:blip r:embed="rId4"/>
          <a:stretch>
            <a:fillRect/>
          </a:stretch>
        </p:blipFill>
        <p:spPr>
          <a:xfrm>
            <a:off x="9660754" y="6890096"/>
            <a:ext cx="5131866" cy="30762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kstiruutu 8">
            <a:extLst>
              <a:ext uri="{FF2B5EF4-FFF2-40B4-BE49-F238E27FC236}">
                <a16:creationId xmlns:a16="http://schemas.microsoft.com/office/drawing/2014/main" id="{E4C3B596-CDBF-8B98-767D-0B584CE2E85C}"/>
              </a:ext>
            </a:extLst>
          </p:cNvPr>
          <p:cNvSpPr txBox="1"/>
          <p:nvPr/>
        </p:nvSpPr>
        <p:spPr>
          <a:xfrm>
            <a:off x="10942721" y="5567665"/>
            <a:ext cx="29510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i-FI"/>
              <a:t>50 participants all-together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322527" y="0"/>
              <a:ext cx="3656167" cy="10283006"/>
            </a:xfrm>
            <a:prstGeom prst="rect">
              <a:avLst/>
            </a:prstGeom>
          </p:spPr>
        </p:pic>
        <p:sp>
          <p:nvSpPr>
            <p:cNvPr id="4" name="object 4"/>
            <p:cNvSpPr/>
            <p:nvPr/>
          </p:nvSpPr>
          <p:spPr>
            <a:xfrm>
              <a:off x="10752392" y="1306334"/>
              <a:ext cx="6577330" cy="6578600"/>
            </a:xfrm>
            <a:custGeom>
              <a:avLst/>
              <a:gdLst/>
              <a:ahLst/>
              <a:cxnLst/>
              <a:rect l="l" t="t" r="r" b="b"/>
              <a:pathLst>
                <a:path w="6577330" h="6578600">
                  <a:moveTo>
                    <a:pt x="3292926" y="6578535"/>
                  </a:moveTo>
                  <a:lnTo>
                    <a:pt x="3283169" y="6578535"/>
                  </a:lnTo>
                  <a:lnTo>
                    <a:pt x="4704" y="3300070"/>
                  </a:lnTo>
                  <a:lnTo>
                    <a:pt x="1176" y="3294821"/>
                  </a:lnTo>
                  <a:lnTo>
                    <a:pt x="0" y="3288919"/>
                  </a:lnTo>
                  <a:lnTo>
                    <a:pt x="1176" y="3283017"/>
                  </a:lnTo>
                  <a:lnTo>
                    <a:pt x="4704" y="3277768"/>
                  </a:lnTo>
                  <a:lnTo>
                    <a:pt x="3276896" y="5575"/>
                  </a:lnTo>
                  <a:lnTo>
                    <a:pt x="3283169" y="0"/>
                  </a:lnTo>
                  <a:lnTo>
                    <a:pt x="3292926" y="0"/>
                  </a:lnTo>
                  <a:lnTo>
                    <a:pt x="3331964" y="39029"/>
                  </a:lnTo>
                  <a:lnTo>
                    <a:pt x="3288048" y="39029"/>
                  </a:lnTo>
                  <a:lnTo>
                    <a:pt x="37461" y="3288919"/>
                  </a:lnTo>
                  <a:lnTo>
                    <a:pt x="3288048" y="6539506"/>
                  </a:lnTo>
                  <a:lnTo>
                    <a:pt x="3331266" y="6539506"/>
                  </a:lnTo>
                  <a:lnTo>
                    <a:pt x="3298502" y="6572263"/>
                  </a:lnTo>
                  <a:lnTo>
                    <a:pt x="3292926" y="6578535"/>
                  </a:lnTo>
                  <a:close/>
                </a:path>
                <a:path w="6577330" h="6578600">
                  <a:moveTo>
                    <a:pt x="3331266" y="6539506"/>
                  </a:moveTo>
                  <a:lnTo>
                    <a:pt x="3288048" y="6539506"/>
                  </a:lnTo>
                  <a:lnTo>
                    <a:pt x="6537938" y="3288919"/>
                  </a:lnTo>
                  <a:lnTo>
                    <a:pt x="3288048" y="39029"/>
                  </a:lnTo>
                  <a:lnTo>
                    <a:pt x="3331964" y="39029"/>
                  </a:lnTo>
                  <a:lnTo>
                    <a:pt x="6571392" y="3277768"/>
                  </a:lnTo>
                  <a:lnTo>
                    <a:pt x="6576967" y="3284040"/>
                  </a:lnTo>
                  <a:lnTo>
                    <a:pt x="6576967" y="3293798"/>
                  </a:lnTo>
                  <a:lnTo>
                    <a:pt x="6571392" y="3300070"/>
                  </a:lnTo>
                  <a:lnTo>
                    <a:pt x="3331266" y="6539506"/>
                  </a:lnTo>
                  <a:close/>
                </a:path>
              </a:pathLst>
            </a:custGeom>
            <a:solidFill>
              <a:srgbClr val="FFFFFF"/>
            </a:solidFill>
          </p:spPr>
          <p:txBody>
            <a:bodyPr wrap="square" lIns="0" tIns="0" rIns="0" bIns="0" rtlCol="0"/>
            <a:lstStyle/>
            <a:p>
              <a:endParaRPr/>
            </a:p>
          </p:txBody>
        </p:sp>
      </p:grpSp>
      <p:sp>
        <p:nvSpPr>
          <p:cNvPr id="5" name="object 5"/>
          <p:cNvSpPr/>
          <p:nvPr/>
        </p:nvSpPr>
        <p:spPr>
          <a:xfrm>
            <a:off x="12742012" y="1306346"/>
            <a:ext cx="5546090" cy="8980805"/>
          </a:xfrm>
          <a:custGeom>
            <a:avLst/>
            <a:gdLst/>
            <a:ahLst/>
            <a:cxnLst/>
            <a:rect l="l" t="t" r="r" b="b"/>
            <a:pathLst>
              <a:path w="5546090" h="8980805">
                <a:moveTo>
                  <a:pt x="5545988" y="8835631"/>
                </a:moveTo>
                <a:lnTo>
                  <a:pt x="5400941" y="8980665"/>
                </a:lnTo>
                <a:lnTo>
                  <a:pt x="5444858" y="8980665"/>
                </a:lnTo>
                <a:lnTo>
                  <a:pt x="5545988" y="8879535"/>
                </a:lnTo>
                <a:lnTo>
                  <a:pt x="5545988" y="8835631"/>
                </a:lnTo>
                <a:close/>
              </a:path>
              <a:path w="5546090" h="8980805">
                <a:moveTo>
                  <a:pt x="5545988" y="260286"/>
                </a:moveTo>
                <a:lnTo>
                  <a:pt x="5324716" y="39027"/>
                </a:lnTo>
                <a:lnTo>
                  <a:pt x="5291264" y="5575"/>
                </a:lnTo>
                <a:lnTo>
                  <a:pt x="5284990" y="0"/>
                </a:lnTo>
                <a:lnTo>
                  <a:pt x="5275237" y="0"/>
                </a:lnTo>
                <a:lnTo>
                  <a:pt x="5268963" y="5575"/>
                </a:lnTo>
                <a:lnTo>
                  <a:pt x="1996770" y="3277768"/>
                </a:lnTo>
                <a:lnTo>
                  <a:pt x="1993239" y="3283013"/>
                </a:lnTo>
                <a:lnTo>
                  <a:pt x="1992071" y="3288919"/>
                </a:lnTo>
                <a:lnTo>
                  <a:pt x="1993239" y="3294811"/>
                </a:lnTo>
                <a:lnTo>
                  <a:pt x="1996770" y="3300069"/>
                </a:lnTo>
                <a:lnTo>
                  <a:pt x="3266960" y="4570273"/>
                </a:lnTo>
                <a:lnTo>
                  <a:pt x="5575" y="7830960"/>
                </a:lnTo>
                <a:lnTo>
                  <a:pt x="0" y="7837221"/>
                </a:lnTo>
                <a:lnTo>
                  <a:pt x="0" y="7846987"/>
                </a:lnTo>
                <a:lnTo>
                  <a:pt x="5575" y="7853261"/>
                </a:lnTo>
                <a:lnTo>
                  <a:pt x="1132992" y="8980665"/>
                </a:lnTo>
                <a:lnTo>
                  <a:pt x="1177594" y="8980665"/>
                </a:lnTo>
                <a:lnTo>
                  <a:pt x="39027" y="7842110"/>
                </a:lnTo>
                <a:lnTo>
                  <a:pt x="3288563" y="4591875"/>
                </a:lnTo>
                <a:lnTo>
                  <a:pt x="5268963" y="6572263"/>
                </a:lnTo>
                <a:lnTo>
                  <a:pt x="5271109" y="6573710"/>
                </a:lnTo>
                <a:lnTo>
                  <a:pt x="5545988" y="6848576"/>
                </a:lnTo>
                <a:lnTo>
                  <a:pt x="5545988" y="6804673"/>
                </a:lnTo>
                <a:lnTo>
                  <a:pt x="5302415" y="6561112"/>
                </a:lnTo>
                <a:lnTo>
                  <a:pt x="5324018" y="6539497"/>
                </a:lnTo>
                <a:lnTo>
                  <a:pt x="5545988" y="6317539"/>
                </a:lnTo>
                <a:lnTo>
                  <a:pt x="5545988" y="6273635"/>
                </a:lnTo>
                <a:lnTo>
                  <a:pt x="5280457" y="6539154"/>
                </a:lnTo>
                <a:lnTo>
                  <a:pt x="3332823" y="4591520"/>
                </a:lnTo>
                <a:lnTo>
                  <a:pt x="3293795" y="4552493"/>
                </a:lnTo>
                <a:lnTo>
                  <a:pt x="3293097" y="4552493"/>
                </a:lnTo>
                <a:lnTo>
                  <a:pt x="2029523" y="3288919"/>
                </a:lnTo>
                <a:lnTo>
                  <a:pt x="5280114" y="39027"/>
                </a:lnTo>
                <a:lnTo>
                  <a:pt x="5545988" y="304838"/>
                </a:lnTo>
                <a:lnTo>
                  <a:pt x="5545988" y="260286"/>
                </a:lnTo>
                <a:close/>
              </a:path>
            </a:pathLst>
          </a:custGeom>
          <a:solidFill>
            <a:srgbClr val="FFFFFF"/>
          </a:solidFill>
        </p:spPr>
        <p:txBody>
          <a:bodyPr wrap="square" lIns="0" tIns="0" rIns="0" bIns="0" rtlCol="0"/>
          <a:lstStyle/>
          <a:p>
            <a:endParaRPr/>
          </a:p>
        </p:txBody>
      </p:sp>
      <p:grpSp>
        <p:nvGrpSpPr>
          <p:cNvPr id="6" name="object 6"/>
          <p:cNvGrpSpPr/>
          <p:nvPr/>
        </p:nvGrpSpPr>
        <p:grpSpPr>
          <a:xfrm>
            <a:off x="0" y="3439393"/>
            <a:ext cx="3806190" cy="6847840"/>
            <a:chOff x="0" y="3439393"/>
            <a:chExt cx="3806190" cy="6847840"/>
          </a:xfrm>
        </p:grpSpPr>
        <p:sp>
          <p:nvSpPr>
            <p:cNvPr id="7" name="object 7"/>
            <p:cNvSpPr/>
            <p:nvPr/>
          </p:nvSpPr>
          <p:spPr>
            <a:xfrm>
              <a:off x="0" y="6170764"/>
              <a:ext cx="2540000" cy="4116704"/>
            </a:xfrm>
            <a:custGeom>
              <a:avLst/>
              <a:gdLst/>
              <a:ahLst/>
              <a:cxnLst/>
              <a:rect l="l" t="t" r="r" b="b"/>
              <a:pathLst>
                <a:path w="2540000" h="4116704">
                  <a:moveTo>
                    <a:pt x="580504" y="3444100"/>
                  </a:moveTo>
                  <a:lnTo>
                    <a:pt x="577761" y="3441014"/>
                  </a:lnTo>
                  <a:lnTo>
                    <a:pt x="0" y="2863367"/>
                  </a:lnTo>
                  <a:lnTo>
                    <a:pt x="0" y="2885071"/>
                  </a:lnTo>
                  <a:lnTo>
                    <a:pt x="561301" y="3446500"/>
                  </a:lnTo>
                  <a:lnTo>
                    <a:pt x="0" y="4007802"/>
                  </a:lnTo>
                  <a:lnTo>
                    <a:pt x="0" y="4029621"/>
                  </a:lnTo>
                  <a:lnTo>
                    <a:pt x="577761" y="3451987"/>
                  </a:lnTo>
                  <a:lnTo>
                    <a:pt x="580504" y="3448901"/>
                  </a:lnTo>
                  <a:lnTo>
                    <a:pt x="580504" y="3444100"/>
                  </a:lnTo>
                  <a:close/>
                </a:path>
                <a:path w="2540000" h="4116704">
                  <a:moveTo>
                    <a:pt x="2539631" y="3444100"/>
                  </a:moveTo>
                  <a:lnTo>
                    <a:pt x="942911" y="1847367"/>
                  </a:lnTo>
                  <a:lnTo>
                    <a:pt x="932281" y="1836750"/>
                  </a:lnTo>
                  <a:lnTo>
                    <a:pt x="1560068" y="1208951"/>
                  </a:lnTo>
                  <a:lnTo>
                    <a:pt x="1560068" y="1204150"/>
                  </a:lnTo>
                  <a:lnTo>
                    <a:pt x="355917" y="0"/>
                  </a:lnTo>
                  <a:lnTo>
                    <a:pt x="345287" y="10972"/>
                  </a:lnTo>
                  <a:lnTo>
                    <a:pt x="1540865" y="1206550"/>
                  </a:lnTo>
                  <a:lnTo>
                    <a:pt x="919251" y="1828165"/>
                  </a:lnTo>
                  <a:lnTo>
                    <a:pt x="918908" y="1828165"/>
                  </a:lnTo>
                  <a:lnTo>
                    <a:pt x="0" y="2747086"/>
                  </a:lnTo>
                  <a:lnTo>
                    <a:pt x="0" y="2747429"/>
                  </a:lnTo>
                  <a:lnTo>
                    <a:pt x="0" y="2768689"/>
                  </a:lnTo>
                  <a:lnTo>
                    <a:pt x="0" y="2769031"/>
                  </a:lnTo>
                  <a:lnTo>
                    <a:pt x="921473" y="1847545"/>
                  </a:lnTo>
                  <a:lnTo>
                    <a:pt x="2520442" y="3446500"/>
                  </a:lnTo>
                  <a:lnTo>
                    <a:pt x="1850555" y="4116235"/>
                  </a:lnTo>
                  <a:lnTo>
                    <a:pt x="1872297" y="4116235"/>
                  </a:lnTo>
                  <a:lnTo>
                    <a:pt x="2539631" y="3448901"/>
                  </a:lnTo>
                  <a:lnTo>
                    <a:pt x="2539631" y="3444100"/>
                  </a:lnTo>
                  <a:close/>
                </a:path>
              </a:pathLst>
            </a:custGeom>
            <a:solidFill>
              <a:srgbClr val="1D3C5B"/>
            </a:solidFill>
          </p:spPr>
          <p:txBody>
            <a:bodyPr wrap="square" lIns="0" tIns="0" rIns="0" bIns="0" rtlCol="0"/>
            <a:lstStyle/>
            <a:p>
              <a:endParaRPr/>
            </a:p>
          </p:txBody>
        </p:sp>
        <p:pic>
          <p:nvPicPr>
            <p:cNvPr id="8" name="object 8"/>
            <p:cNvPicPr/>
            <p:nvPr/>
          </p:nvPicPr>
          <p:blipFill>
            <a:blip r:embed="rId3" cstate="print"/>
            <a:stretch>
              <a:fillRect/>
            </a:stretch>
          </p:blipFill>
          <p:spPr>
            <a:xfrm>
              <a:off x="397495" y="3439393"/>
              <a:ext cx="3408175" cy="3408182"/>
            </a:xfrm>
            <a:prstGeom prst="rect">
              <a:avLst/>
            </a:prstGeom>
          </p:spPr>
        </p:pic>
      </p:grpSp>
      <p:pic>
        <p:nvPicPr>
          <p:cNvPr id="9" name="object 9"/>
          <p:cNvPicPr/>
          <p:nvPr/>
        </p:nvPicPr>
        <p:blipFill>
          <a:blip r:embed="rId4">
            <a:extLst>
              <a:ext uri="{28A0092B-C50C-407E-A947-70E740481C1C}">
                <a14:useLocalDpi xmlns:a14="http://schemas.microsoft.com/office/drawing/2010/main" val="0"/>
              </a:ext>
            </a:extLst>
          </a:blip>
          <a:srcRect/>
          <a:stretch/>
        </p:blipFill>
        <p:spPr>
          <a:xfrm>
            <a:off x="5556412" y="7054203"/>
            <a:ext cx="4752959" cy="2694147"/>
          </a:xfrm>
          <a:prstGeom prst="rect">
            <a:avLst/>
          </a:prstGeom>
          <a:effectLst>
            <a:outerShdw blurRad="50800" dist="38100" dir="5400000" algn="t" rotWithShape="0">
              <a:prstClr val="black">
                <a:alpha val="40000"/>
              </a:prstClr>
            </a:outerShdw>
          </a:effectLst>
        </p:spPr>
      </p:pic>
      <p:pic>
        <p:nvPicPr>
          <p:cNvPr id="10" name="object 10"/>
          <p:cNvPicPr/>
          <p:nvPr/>
        </p:nvPicPr>
        <p:blipFill>
          <a:blip r:embed="rId5" cstate="print">
            <a:extLst>
              <a:ext uri="{28A0092B-C50C-407E-A947-70E740481C1C}">
                <a14:useLocalDpi xmlns:a14="http://schemas.microsoft.com/office/drawing/2010/main" val="0"/>
              </a:ext>
            </a:extLst>
          </a:blip>
          <a:srcRect/>
          <a:stretch/>
        </p:blipFill>
        <p:spPr>
          <a:xfrm>
            <a:off x="2407090" y="6352092"/>
            <a:ext cx="2122530" cy="35158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object 11"/>
          <p:cNvPicPr/>
          <p:nvPr/>
        </p:nvPicPr>
        <p:blipFill>
          <a:blip r:embed="rId6" cstate="print"/>
          <a:stretch>
            <a:fillRect/>
          </a:stretch>
        </p:blipFill>
        <p:spPr>
          <a:xfrm>
            <a:off x="2430051" y="1103643"/>
            <a:ext cx="1834466" cy="1834481"/>
          </a:xfrm>
          <a:prstGeom prst="rect">
            <a:avLst/>
          </a:prstGeom>
        </p:spPr>
      </p:pic>
      <p:sp>
        <p:nvSpPr>
          <p:cNvPr id="12" name="object 12"/>
          <p:cNvSpPr txBox="1">
            <a:spLocks noGrp="1"/>
          </p:cNvSpPr>
          <p:nvPr>
            <p:ph type="title"/>
          </p:nvPr>
        </p:nvSpPr>
        <p:spPr>
          <a:xfrm>
            <a:off x="4610110" y="533863"/>
            <a:ext cx="9028430" cy="797560"/>
          </a:xfrm>
          <a:prstGeom prst="rect">
            <a:avLst/>
          </a:prstGeom>
        </p:spPr>
        <p:txBody>
          <a:bodyPr vert="horz" wrap="square" lIns="0" tIns="14604" rIns="0" bIns="0" rtlCol="0">
            <a:spAutoFit/>
          </a:bodyPr>
          <a:lstStyle/>
          <a:p>
            <a:pPr marL="12700">
              <a:lnSpc>
                <a:spcPct val="100000"/>
              </a:lnSpc>
              <a:spcBef>
                <a:spcPts val="114"/>
              </a:spcBef>
            </a:pPr>
            <a:r>
              <a:rPr spc="175"/>
              <a:t>JES</a:t>
            </a:r>
            <a:r>
              <a:rPr spc="-135"/>
              <a:t> </a:t>
            </a:r>
            <a:r>
              <a:rPr spc="520"/>
              <a:t>SUNNUNTAIBRUNSSI</a:t>
            </a:r>
            <a:endParaRPr spc="950"/>
          </a:p>
        </p:txBody>
      </p:sp>
      <p:sp>
        <p:nvSpPr>
          <p:cNvPr id="13" name="object 13"/>
          <p:cNvSpPr txBox="1"/>
          <p:nvPr/>
        </p:nvSpPr>
        <p:spPr>
          <a:xfrm>
            <a:off x="4610110" y="982183"/>
            <a:ext cx="9622790" cy="6340197"/>
          </a:xfrm>
          <a:prstGeom prst="rect">
            <a:avLst/>
          </a:prstGeom>
        </p:spPr>
        <p:txBody>
          <a:bodyPr vert="horz" wrap="square" lIns="0" tIns="462280" rIns="0" bIns="0" rtlCol="0" anchor="t">
            <a:spAutoFit/>
          </a:bodyPr>
          <a:lstStyle/>
          <a:p>
            <a:pPr marL="12700">
              <a:spcBef>
                <a:spcPts val="3640"/>
              </a:spcBef>
            </a:pPr>
            <a:r>
              <a:rPr lang="en-US" sz="5050" b="1" spc="-110">
                <a:solidFill>
                  <a:srgbClr val="1D3C5B"/>
                </a:solidFill>
                <a:latin typeface="Trebuchet MS"/>
              </a:rPr>
              <a:t> Béla József Pavelka</a:t>
            </a:r>
            <a:r>
              <a:rPr lang="fi-FI" sz="5050" b="1" spc="-110">
                <a:solidFill>
                  <a:srgbClr val="1D3C5B"/>
                </a:solidFill>
                <a:latin typeface="Trebuchet MS"/>
                <a:cs typeface="Trebuchet MS"/>
              </a:rPr>
              <a:t> 22</a:t>
            </a:r>
            <a:r>
              <a:rPr lang="fi-FI" sz="5050" b="1" spc="-10">
                <a:solidFill>
                  <a:srgbClr val="1D3C5B"/>
                </a:solidFill>
                <a:latin typeface="Trebuchet MS"/>
                <a:cs typeface="Trebuchet MS"/>
              </a:rPr>
              <a:t>.3</a:t>
            </a:r>
            <a:endParaRPr sz="5050" b="1" spc="-10">
              <a:solidFill>
                <a:srgbClr val="1D3C5B"/>
              </a:solidFill>
              <a:latin typeface="Trebuchet MS"/>
              <a:cs typeface="Trebuchet MS"/>
            </a:endParaRPr>
          </a:p>
          <a:p>
            <a:pPr marL="12700">
              <a:lnSpc>
                <a:spcPts val="3235"/>
              </a:lnSpc>
              <a:spcBef>
                <a:spcPts val="1880"/>
              </a:spcBef>
            </a:pPr>
            <a:r>
              <a:rPr sz="2700" spc="-80" err="1">
                <a:solidFill>
                  <a:srgbClr val="1D3C5B"/>
                </a:solidFill>
                <a:latin typeface="Tahoma"/>
                <a:cs typeface="Tahoma"/>
              </a:rPr>
              <a:t>Tapahtumapaikka</a:t>
            </a:r>
            <a:r>
              <a:rPr sz="2700" spc="-80">
                <a:solidFill>
                  <a:srgbClr val="1D3C5B"/>
                </a:solidFill>
                <a:latin typeface="Tahoma"/>
                <a:cs typeface="Tahoma"/>
              </a:rPr>
              <a:t>:</a:t>
            </a:r>
            <a:r>
              <a:rPr sz="2700" spc="-114">
                <a:solidFill>
                  <a:srgbClr val="1D3C5B"/>
                </a:solidFill>
                <a:latin typeface="Tahoma"/>
                <a:cs typeface="Tahoma"/>
              </a:rPr>
              <a:t> </a:t>
            </a:r>
            <a:r>
              <a:rPr lang="fi-FI" sz="2700" b="1" spc="-60">
                <a:solidFill>
                  <a:srgbClr val="1D3C5B"/>
                </a:solidFill>
                <a:latin typeface="Tahoma"/>
                <a:cs typeface="Tahoma"/>
              </a:rPr>
              <a:t>Crazy Town</a:t>
            </a:r>
            <a:endParaRPr sz="2700" err="1">
              <a:latin typeface="Tahoma"/>
              <a:cs typeface="Tahoma"/>
            </a:endParaRPr>
          </a:p>
          <a:p>
            <a:pPr marL="12700">
              <a:lnSpc>
                <a:spcPts val="3225"/>
              </a:lnSpc>
            </a:pPr>
            <a:r>
              <a:rPr sz="2700" spc="-110" err="1">
                <a:solidFill>
                  <a:srgbClr val="1D3C5B"/>
                </a:solidFill>
                <a:latin typeface="Tahoma"/>
                <a:cs typeface="Tahoma"/>
              </a:rPr>
              <a:t>Puhuja</a:t>
            </a:r>
            <a:r>
              <a:rPr sz="2700" spc="-110">
                <a:solidFill>
                  <a:srgbClr val="1D3C5B"/>
                </a:solidFill>
                <a:latin typeface="Tahoma"/>
                <a:cs typeface="Tahoma"/>
              </a:rPr>
              <a:t>:</a:t>
            </a:r>
            <a:r>
              <a:rPr lang="fi-FI" sz="2700" spc="-150">
                <a:solidFill>
                  <a:srgbClr val="1D3C5B"/>
                </a:solidFill>
                <a:latin typeface="Tahoma"/>
                <a:cs typeface="Tahoma"/>
              </a:rPr>
              <a:t> </a:t>
            </a:r>
            <a:r>
              <a:rPr lang="en-US" sz="2700" b="1" spc="-210">
                <a:solidFill>
                  <a:srgbClr val="1D3C5B"/>
                </a:solidFill>
                <a:latin typeface="Tahoma"/>
                <a:ea typeface="Tahoma"/>
                <a:cs typeface="Tahoma"/>
              </a:rPr>
              <a:t>Bela </a:t>
            </a:r>
            <a:r>
              <a:rPr lang="en-US" sz="2700" b="1" spc="-135">
                <a:solidFill>
                  <a:srgbClr val="1D3C5B"/>
                </a:solidFill>
                <a:latin typeface="Tahoma"/>
                <a:ea typeface="Tahoma"/>
                <a:cs typeface="Tahoma"/>
              </a:rPr>
              <a:t>Jozsef Pavelka</a:t>
            </a:r>
            <a:r>
              <a:rPr lang="en-US" sz="2700" b="1" spc="-145">
                <a:solidFill>
                  <a:srgbClr val="1D3C5B"/>
                </a:solidFill>
                <a:latin typeface="Tahoma"/>
                <a:ea typeface="Tahoma"/>
                <a:cs typeface="Tahoma"/>
              </a:rPr>
              <a:t>,</a:t>
            </a:r>
            <a:r>
              <a:rPr lang="en-US" sz="2700" b="1" spc="-80">
                <a:solidFill>
                  <a:srgbClr val="1D3C5B"/>
                </a:solidFill>
                <a:latin typeface="Tahoma"/>
                <a:ea typeface="Tahoma"/>
                <a:cs typeface="Tahoma"/>
              </a:rPr>
              <a:t> </a:t>
            </a:r>
            <a:r>
              <a:rPr lang="en-US" sz="2700" b="1" spc="-155" err="1">
                <a:solidFill>
                  <a:srgbClr val="1D3C5B"/>
                </a:solidFill>
                <a:latin typeface="Tahoma"/>
                <a:ea typeface="Tahoma"/>
                <a:cs typeface="Tahoma"/>
              </a:rPr>
              <a:t>Tavinsulkka</a:t>
            </a:r>
            <a:r>
              <a:rPr lang="en-US" sz="2700" b="1" spc="-155">
                <a:solidFill>
                  <a:srgbClr val="1D3C5B"/>
                </a:solidFill>
                <a:latin typeface="Tahoma"/>
                <a:ea typeface="Tahoma"/>
                <a:cs typeface="Tahoma"/>
              </a:rPr>
              <a:t> Oy </a:t>
            </a:r>
            <a:endParaRPr lang="en-US" sz="2700" b="1" spc="-20">
              <a:solidFill>
                <a:srgbClr val="1D3C5B"/>
              </a:solidFill>
              <a:latin typeface="Tahoma"/>
              <a:ea typeface="Tahoma"/>
              <a:cs typeface="Tahoma"/>
            </a:endParaRPr>
          </a:p>
          <a:p>
            <a:pPr marL="12700">
              <a:lnSpc>
                <a:spcPts val="3225"/>
              </a:lnSpc>
            </a:pPr>
            <a:r>
              <a:rPr sz="2700" spc="-85" err="1">
                <a:solidFill>
                  <a:srgbClr val="1D3C5B"/>
                </a:solidFill>
                <a:latin typeface="Tahoma"/>
                <a:cs typeface="Tahoma"/>
              </a:rPr>
              <a:t>Ilmainen</a:t>
            </a:r>
            <a:r>
              <a:rPr sz="2700" spc="-150">
                <a:solidFill>
                  <a:srgbClr val="1D3C5B"/>
                </a:solidFill>
                <a:latin typeface="Tahoma"/>
                <a:cs typeface="Tahoma"/>
              </a:rPr>
              <a:t> </a:t>
            </a:r>
            <a:r>
              <a:rPr sz="2700" spc="-10" err="1">
                <a:solidFill>
                  <a:srgbClr val="1D3C5B"/>
                </a:solidFill>
                <a:latin typeface="Tahoma"/>
                <a:cs typeface="Tahoma"/>
              </a:rPr>
              <a:t>brunssi</a:t>
            </a:r>
            <a:endParaRPr sz="2700">
              <a:latin typeface="Tahoma"/>
              <a:cs typeface="Tahoma"/>
            </a:endParaRPr>
          </a:p>
          <a:p>
            <a:pPr marL="12700">
              <a:lnSpc>
                <a:spcPts val="3235"/>
              </a:lnSpc>
            </a:pPr>
            <a:r>
              <a:rPr sz="2700" spc="-70" err="1">
                <a:solidFill>
                  <a:srgbClr val="1D3C5B"/>
                </a:solidFill>
                <a:latin typeface="Tahoma"/>
                <a:cs typeface="Tahoma"/>
              </a:rPr>
              <a:t>Osallistujia</a:t>
            </a:r>
            <a:r>
              <a:rPr sz="2700" spc="-70">
                <a:solidFill>
                  <a:srgbClr val="1D3C5B"/>
                </a:solidFill>
                <a:latin typeface="Tahoma"/>
                <a:cs typeface="Tahoma"/>
              </a:rPr>
              <a:t>:</a:t>
            </a:r>
            <a:r>
              <a:rPr sz="2700" spc="-165">
                <a:solidFill>
                  <a:srgbClr val="1D3C5B"/>
                </a:solidFill>
                <a:latin typeface="Tahoma"/>
                <a:cs typeface="Tahoma"/>
              </a:rPr>
              <a:t> </a:t>
            </a:r>
            <a:r>
              <a:rPr lang="fi-FI" sz="2700" spc="-200">
                <a:solidFill>
                  <a:srgbClr val="1D3C5B"/>
                </a:solidFill>
                <a:latin typeface="Tahoma"/>
                <a:cs typeface="Tahoma"/>
              </a:rPr>
              <a:t>54</a:t>
            </a:r>
            <a:endParaRPr sz="2700" spc="-160">
              <a:solidFill>
                <a:srgbClr val="1D3C5B"/>
              </a:solidFill>
              <a:latin typeface="Tahoma"/>
              <a:ea typeface="Tahoma"/>
              <a:cs typeface="Tahoma"/>
            </a:endParaRPr>
          </a:p>
          <a:p>
            <a:pPr algn="l"/>
            <a:r>
              <a:rPr lang="en-US" sz="2600" spc="-10">
                <a:solidFill>
                  <a:srgbClr val="1D3C5B"/>
                </a:solidFill>
                <a:latin typeface="Tahoma"/>
                <a:ea typeface="Tahoma"/>
                <a:cs typeface="Tahoma"/>
              </a:rPr>
              <a:t>Béla </a:t>
            </a:r>
            <a:r>
              <a:rPr lang="en-US" sz="2600" spc="-10" err="1">
                <a:solidFill>
                  <a:srgbClr val="1D3C5B"/>
                </a:solidFill>
                <a:latin typeface="Tahoma"/>
                <a:ea typeface="Tahoma"/>
                <a:cs typeface="Tahoma"/>
              </a:rPr>
              <a:t>Pavelkalla</a:t>
            </a:r>
            <a:r>
              <a:rPr lang="en-US" sz="2600" spc="-10">
                <a:solidFill>
                  <a:srgbClr val="1D3C5B"/>
                </a:solidFill>
                <a:latin typeface="Tahoma"/>
                <a:ea typeface="Tahoma"/>
                <a:cs typeface="Tahoma"/>
              </a:rPr>
              <a:t> on </a:t>
            </a:r>
            <a:r>
              <a:rPr lang="en-US" sz="2600" spc="-10" err="1">
                <a:solidFill>
                  <a:srgbClr val="1D3C5B"/>
                </a:solidFill>
                <a:latin typeface="Tahoma"/>
                <a:ea typeface="Tahoma"/>
                <a:cs typeface="Tahoma"/>
              </a:rPr>
              <a:t>yli</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kolmen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vuosikymmenen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kokemus</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avovesiluonnon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liikuntapalvelujen</a:t>
            </a:r>
            <a:r>
              <a:rPr lang="en-US" sz="2600" spc="-10">
                <a:solidFill>
                  <a:srgbClr val="1D3C5B"/>
                </a:solidFill>
                <a:latin typeface="Tahoma"/>
                <a:ea typeface="Tahoma"/>
                <a:cs typeface="Tahoma"/>
              </a:rPr>
              <a:t> ja </a:t>
            </a:r>
            <a:r>
              <a:rPr lang="en-US" sz="2600" spc="-10" err="1">
                <a:solidFill>
                  <a:srgbClr val="1D3C5B"/>
                </a:solidFill>
                <a:latin typeface="Tahoma"/>
                <a:ea typeface="Tahoma"/>
                <a:cs typeface="Tahoma"/>
              </a:rPr>
              <a:t>luontomatkailun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asiantuntijana</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Tavinsulka</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Oy:ssä</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joka</a:t>
            </a:r>
            <a:r>
              <a:rPr lang="en-US" sz="2600" spc="-10">
                <a:solidFill>
                  <a:srgbClr val="1D3C5B"/>
                </a:solidFill>
                <a:latin typeface="Tahoma"/>
                <a:ea typeface="Tahoma"/>
                <a:cs typeface="Tahoma"/>
              </a:rPr>
              <a:t> on </a:t>
            </a:r>
            <a:r>
              <a:rPr lang="en-US" sz="2600" spc="-10" err="1">
                <a:solidFill>
                  <a:srgbClr val="1D3C5B"/>
                </a:solidFill>
                <a:latin typeface="Tahoma"/>
                <a:ea typeface="Tahoma"/>
                <a:cs typeface="Tahoma"/>
              </a:rPr>
              <a:t>toiminut</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vuodesta</a:t>
            </a:r>
            <a:r>
              <a:rPr lang="en-US" sz="2600" spc="-10">
                <a:solidFill>
                  <a:srgbClr val="1D3C5B"/>
                </a:solidFill>
                <a:latin typeface="Tahoma"/>
                <a:ea typeface="Tahoma"/>
                <a:cs typeface="Tahoma"/>
              </a:rPr>
              <a:t> 1989. Hän on </a:t>
            </a:r>
            <a:r>
              <a:rPr lang="en-US" sz="2600" spc="-10" err="1">
                <a:solidFill>
                  <a:srgbClr val="1D3C5B"/>
                </a:solidFill>
                <a:latin typeface="Tahoma"/>
                <a:ea typeface="Tahoma"/>
                <a:cs typeface="Tahoma"/>
              </a:rPr>
              <a:t>kehittänyt</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useita</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innovatiivisia</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ratkaisuja</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yhteistyössä</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JYU:n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JAMK:n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XAMK:n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KAO:n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IWG:n</a:t>
            </a:r>
            <a:r>
              <a:rPr lang="en-US" sz="2600" spc="-10">
                <a:solidFill>
                  <a:srgbClr val="1D3C5B"/>
                </a:solidFill>
                <a:latin typeface="Tahoma"/>
                <a:ea typeface="Tahoma"/>
                <a:cs typeface="Tahoma"/>
              </a:rPr>
              <a:t> ja </a:t>
            </a:r>
            <a:r>
              <a:rPr lang="en-US" sz="2600" spc="-10" err="1">
                <a:solidFill>
                  <a:srgbClr val="1D3C5B"/>
                </a:solidFill>
                <a:latin typeface="Tahoma"/>
                <a:ea typeface="Tahoma"/>
                <a:cs typeface="Tahoma"/>
              </a:rPr>
              <a:t>yksityisten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yritysten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kanssa</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mukaan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lukien</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turvallisuutta</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parantava</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AirBelt‑turvaratkaisu</a:t>
            </a:r>
            <a:r>
              <a:rPr lang="en-US" sz="2600" spc="-10">
                <a:solidFill>
                  <a:srgbClr val="1D3C5B"/>
                </a:solidFill>
                <a:latin typeface="Tahoma"/>
                <a:ea typeface="Tahoma"/>
                <a:cs typeface="Tahoma"/>
              </a:rPr>
              <a:t>, </a:t>
            </a:r>
            <a:r>
              <a:rPr lang="en-US" sz="2600" spc="-10" err="1">
                <a:solidFill>
                  <a:srgbClr val="1D3C5B"/>
                </a:solidFill>
                <a:latin typeface="Tahoma"/>
                <a:ea typeface="Tahoma"/>
                <a:cs typeface="Tahoma"/>
              </a:rPr>
              <a:t>melontalaituri</a:t>
            </a:r>
            <a:r>
              <a:rPr lang="en-US" sz="2600" spc="-10">
                <a:solidFill>
                  <a:srgbClr val="1D3C5B"/>
                </a:solidFill>
                <a:latin typeface="Tahoma"/>
                <a:ea typeface="Tahoma"/>
                <a:cs typeface="Tahoma"/>
              </a:rPr>
              <a:t> ja Dog‑on‑Board‑</a:t>
            </a:r>
            <a:r>
              <a:rPr lang="en-US" sz="2600" spc="-10" err="1">
                <a:solidFill>
                  <a:srgbClr val="1D3C5B"/>
                </a:solidFill>
                <a:latin typeface="Tahoma"/>
                <a:ea typeface="Tahoma"/>
                <a:cs typeface="Tahoma"/>
              </a:rPr>
              <a:t>konsepti</a:t>
            </a:r>
            <a:r>
              <a:rPr lang="en-US" sz="2600" spc="-10">
                <a:solidFill>
                  <a:srgbClr val="1D3C5B"/>
                </a:solidFill>
                <a:latin typeface="Tahoma"/>
                <a:ea typeface="Tahoma"/>
                <a:cs typeface="Tahoma"/>
              </a:rPr>
              <a:t>.</a:t>
            </a:r>
            <a:endParaRPr lang="en-US" sz="2600">
              <a:latin typeface="Tahoma"/>
              <a:ea typeface="Tahoma"/>
              <a:cs typeface="Tahoma"/>
            </a:endParaRPr>
          </a:p>
          <a:p>
            <a:pPr marL="12700" marR="382905">
              <a:lnSpc>
                <a:spcPts val="3229"/>
              </a:lnSpc>
            </a:pPr>
            <a:endParaRPr sz="2700" spc="-10">
              <a:solidFill>
                <a:srgbClr val="1D3C5B"/>
              </a:solidFill>
              <a:latin typeface="Tahoma"/>
              <a:ea typeface="Tahoma"/>
              <a:cs typeface="Tahoma"/>
            </a:endParaRPr>
          </a:p>
        </p:txBody>
      </p:sp>
      <p:pic>
        <p:nvPicPr>
          <p:cNvPr id="14" name="object 14"/>
          <p:cNvPicPr/>
          <p:nvPr/>
        </p:nvPicPr>
        <p:blipFill>
          <a:blip r:embed="rId7" cstate="print"/>
          <a:stretch>
            <a:fillRect/>
          </a:stretch>
        </p:blipFill>
        <p:spPr>
          <a:xfrm>
            <a:off x="10741669" y="7039202"/>
            <a:ext cx="4752959" cy="2724149"/>
          </a:xfrm>
          <a:prstGeom prst="rect">
            <a:avLst/>
          </a:prstGeom>
        </p:spPr>
      </p:pic>
      <p:sp>
        <p:nvSpPr>
          <p:cNvPr id="19" name="object 19"/>
          <p:cNvSpPr txBox="1"/>
          <p:nvPr/>
        </p:nvSpPr>
        <p:spPr>
          <a:xfrm>
            <a:off x="16889395" y="5476034"/>
            <a:ext cx="700405" cy="629920"/>
          </a:xfrm>
          <a:prstGeom prst="rect">
            <a:avLst/>
          </a:prstGeom>
        </p:spPr>
        <p:txBody>
          <a:bodyPr vert="horz" wrap="square" lIns="0" tIns="40640" rIns="0" bIns="0" rtlCol="0" anchor="t">
            <a:spAutoFit/>
          </a:bodyPr>
          <a:lstStyle/>
          <a:p>
            <a:pPr marL="12700" marR="5080" indent="132715">
              <a:lnSpc>
                <a:spcPts val="2290"/>
              </a:lnSpc>
              <a:spcBef>
                <a:spcPts val="320"/>
              </a:spcBef>
            </a:pPr>
            <a:r>
              <a:rPr sz="2050" spc="-25" dirty="0">
                <a:latin typeface="Trebuchet MS"/>
                <a:cs typeface="Trebuchet MS"/>
              </a:rPr>
              <a:t>JYU </a:t>
            </a:r>
            <a:r>
              <a:rPr lang="fi-FI" sz="2050" spc="-25" dirty="0">
                <a:latin typeface="Trebuchet MS"/>
                <a:cs typeface="Trebuchet MS"/>
              </a:rPr>
              <a:t>   67 %</a:t>
            </a:r>
            <a:endParaRPr sz="2050" spc="-10" dirty="0">
              <a:latin typeface="Trebuchet MS"/>
              <a:cs typeface="Trebuchet MS"/>
            </a:endParaRPr>
          </a:p>
        </p:txBody>
      </p:sp>
      <p:sp>
        <p:nvSpPr>
          <p:cNvPr id="20" name="object 20"/>
          <p:cNvSpPr txBox="1"/>
          <p:nvPr/>
        </p:nvSpPr>
        <p:spPr>
          <a:xfrm>
            <a:off x="13790185" y="2939205"/>
            <a:ext cx="610235" cy="648895"/>
          </a:xfrm>
          <a:prstGeom prst="rect">
            <a:avLst/>
          </a:prstGeom>
        </p:spPr>
        <p:txBody>
          <a:bodyPr vert="horz" wrap="square" lIns="0" tIns="33019" rIns="0" bIns="0" rtlCol="0" anchor="t">
            <a:spAutoFit/>
          </a:bodyPr>
          <a:lstStyle/>
          <a:p>
            <a:pPr marL="45085" marR="5080" indent="-33020">
              <a:lnSpc>
                <a:spcPts val="2370"/>
              </a:lnSpc>
              <a:spcBef>
                <a:spcPts val="259"/>
              </a:spcBef>
            </a:pPr>
            <a:r>
              <a:rPr sz="2050" spc="-70" dirty="0">
                <a:latin typeface="Trebuchet MS"/>
                <a:cs typeface="Trebuchet MS"/>
              </a:rPr>
              <a:t>JAMK </a:t>
            </a:r>
            <a:r>
              <a:rPr lang="fi-FI" sz="2050" spc="-70" dirty="0">
                <a:latin typeface="Trebuchet MS"/>
                <a:cs typeface="Trebuchet MS"/>
              </a:rPr>
              <a:t>22 %</a:t>
            </a:r>
            <a:endParaRPr sz="2050" spc="-20" dirty="0">
              <a:latin typeface="Trebuchet MS"/>
              <a:cs typeface="Trebuchet MS"/>
            </a:endParaRPr>
          </a:p>
        </p:txBody>
      </p:sp>
      <p:sp>
        <p:nvSpPr>
          <p:cNvPr id="21" name="object 21"/>
          <p:cNvSpPr txBox="1"/>
          <p:nvPr/>
        </p:nvSpPr>
        <p:spPr>
          <a:xfrm>
            <a:off x="14909265" y="1336013"/>
            <a:ext cx="922655" cy="335989"/>
          </a:xfrm>
          <a:prstGeom prst="rect">
            <a:avLst/>
          </a:prstGeom>
        </p:spPr>
        <p:txBody>
          <a:bodyPr vert="horz" wrap="square" lIns="0" tIns="40640" rIns="0" bIns="0" rtlCol="0" anchor="t">
            <a:spAutoFit/>
          </a:bodyPr>
          <a:lstStyle/>
          <a:p>
            <a:pPr marL="196215" marR="5080" indent="-184150">
              <a:lnSpc>
                <a:spcPts val="2290"/>
              </a:lnSpc>
              <a:spcBef>
                <a:spcPts val="320"/>
              </a:spcBef>
            </a:pPr>
            <a:r>
              <a:rPr sz="2050" spc="-10" dirty="0">
                <a:latin typeface="Trebuchet MS"/>
                <a:cs typeface="Trebuchet MS"/>
              </a:rPr>
              <a:t>GRADIA </a:t>
            </a:r>
            <a:endParaRPr sz="2050" spc="-20" dirty="0">
              <a:latin typeface="Trebuchet MS"/>
              <a:cs typeface="Trebuchet MS"/>
            </a:endParaRPr>
          </a:p>
        </p:txBody>
      </p:sp>
      <p:graphicFrame>
        <p:nvGraphicFramePr>
          <p:cNvPr id="15" name="Kaavio 14">
            <a:extLst>
              <a:ext uri="{FF2B5EF4-FFF2-40B4-BE49-F238E27FC236}">
                <a16:creationId xmlns:a16="http://schemas.microsoft.com/office/drawing/2014/main" id="{88F8C214-81FA-4251-81BD-6FEE2914F199}"/>
              </a:ext>
            </a:extLst>
          </p:cNvPr>
          <p:cNvGraphicFramePr>
            <a:graphicFrameLocks/>
          </p:cNvGraphicFramePr>
          <p:nvPr>
            <p:extLst>
              <p:ext uri="{D42A27DB-BD31-4B8C-83A1-F6EECF244321}">
                <p14:modId xmlns:p14="http://schemas.microsoft.com/office/powerpoint/2010/main" val="208635945"/>
              </p:ext>
            </p:extLst>
          </p:nvPr>
        </p:nvGraphicFramePr>
        <p:xfrm>
          <a:off x="13118148" y="1720945"/>
          <a:ext cx="5756817" cy="3579541"/>
        </p:xfrm>
        <a:graphic>
          <a:graphicData uri="http://schemas.openxmlformats.org/drawingml/2006/chart">
            <c:chart xmlns:c="http://schemas.openxmlformats.org/drawingml/2006/chart" xmlns:r="http://schemas.openxmlformats.org/officeDocument/2006/relationships" r:id="rId8"/>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7160" y="0"/>
            <a:ext cx="18288356" cy="10287468"/>
            <a:chOff x="0" y="0"/>
            <a:chExt cx="18288356" cy="10287468"/>
          </a:xfrm>
        </p:grpSpPr>
        <p:pic>
          <p:nvPicPr>
            <p:cNvPr id="3" name="object 3"/>
            <p:cNvPicPr/>
            <p:nvPr/>
          </p:nvPicPr>
          <p:blipFill>
            <a:blip r:embed="rId2" cstate="print"/>
            <a:stretch>
              <a:fillRect/>
            </a:stretch>
          </p:blipFill>
          <p:spPr>
            <a:xfrm>
              <a:off x="322527" y="0"/>
              <a:ext cx="3656167" cy="10283006"/>
            </a:xfrm>
            <a:prstGeom prst="rect">
              <a:avLst/>
            </a:prstGeom>
          </p:spPr>
        </p:pic>
        <p:sp>
          <p:nvSpPr>
            <p:cNvPr id="4" name="object 4"/>
            <p:cNvSpPr/>
            <p:nvPr/>
          </p:nvSpPr>
          <p:spPr>
            <a:xfrm>
              <a:off x="10755986" y="1306346"/>
              <a:ext cx="7532370" cy="8980805"/>
            </a:xfrm>
            <a:custGeom>
              <a:avLst/>
              <a:gdLst/>
              <a:ahLst/>
              <a:cxnLst/>
              <a:rect l="l" t="t" r="r" b="b"/>
              <a:pathLst>
                <a:path w="7532369" h="8980805">
                  <a:moveTo>
                    <a:pt x="7532014" y="8839225"/>
                  </a:moveTo>
                  <a:lnTo>
                    <a:pt x="7390562" y="8980665"/>
                  </a:lnTo>
                  <a:lnTo>
                    <a:pt x="7434478" y="8980665"/>
                  </a:lnTo>
                  <a:lnTo>
                    <a:pt x="7532014" y="8883129"/>
                  </a:lnTo>
                  <a:lnTo>
                    <a:pt x="7532014" y="8839225"/>
                  </a:lnTo>
                  <a:close/>
                </a:path>
                <a:path w="7532369" h="8980805">
                  <a:moveTo>
                    <a:pt x="7532014" y="256692"/>
                  </a:moveTo>
                  <a:lnTo>
                    <a:pt x="7314336" y="39027"/>
                  </a:lnTo>
                  <a:lnTo>
                    <a:pt x="7280884" y="5575"/>
                  </a:lnTo>
                  <a:lnTo>
                    <a:pt x="7274611" y="0"/>
                  </a:lnTo>
                  <a:lnTo>
                    <a:pt x="7264857" y="0"/>
                  </a:lnTo>
                  <a:lnTo>
                    <a:pt x="7258583" y="5575"/>
                  </a:lnTo>
                  <a:lnTo>
                    <a:pt x="5278742" y="1985416"/>
                  </a:lnTo>
                  <a:lnTo>
                    <a:pt x="5256581" y="1963267"/>
                  </a:lnTo>
                  <a:lnTo>
                    <a:pt x="5256581" y="2007577"/>
                  </a:lnTo>
                  <a:lnTo>
                    <a:pt x="3986390" y="3277768"/>
                  </a:lnTo>
                  <a:lnTo>
                    <a:pt x="3982859" y="3283013"/>
                  </a:lnTo>
                  <a:lnTo>
                    <a:pt x="3981691" y="3288919"/>
                  </a:lnTo>
                  <a:lnTo>
                    <a:pt x="3982859" y="3294811"/>
                  </a:lnTo>
                  <a:lnTo>
                    <a:pt x="3986390" y="3300069"/>
                  </a:lnTo>
                  <a:lnTo>
                    <a:pt x="5256568" y="4570273"/>
                  </a:lnTo>
                  <a:lnTo>
                    <a:pt x="3287484" y="6538950"/>
                  </a:lnTo>
                  <a:lnTo>
                    <a:pt x="37452" y="3288919"/>
                  </a:lnTo>
                  <a:lnTo>
                    <a:pt x="3288042" y="39027"/>
                  </a:lnTo>
                  <a:lnTo>
                    <a:pt x="5256581" y="2007577"/>
                  </a:lnTo>
                  <a:lnTo>
                    <a:pt x="5256581" y="1963267"/>
                  </a:lnTo>
                  <a:lnTo>
                    <a:pt x="3331959" y="39027"/>
                  </a:lnTo>
                  <a:lnTo>
                    <a:pt x="3292919" y="0"/>
                  </a:lnTo>
                  <a:lnTo>
                    <a:pt x="3283166" y="0"/>
                  </a:lnTo>
                  <a:lnTo>
                    <a:pt x="3276892" y="5575"/>
                  </a:lnTo>
                  <a:lnTo>
                    <a:pt x="4699" y="3277768"/>
                  </a:lnTo>
                  <a:lnTo>
                    <a:pt x="1168" y="3283013"/>
                  </a:lnTo>
                  <a:lnTo>
                    <a:pt x="0" y="3288919"/>
                  </a:lnTo>
                  <a:lnTo>
                    <a:pt x="1168" y="3294811"/>
                  </a:lnTo>
                  <a:lnTo>
                    <a:pt x="4699" y="3300069"/>
                  </a:lnTo>
                  <a:lnTo>
                    <a:pt x="3265525" y="6560896"/>
                  </a:lnTo>
                  <a:lnTo>
                    <a:pt x="1995195" y="7830960"/>
                  </a:lnTo>
                  <a:lnTo>
                    <a:pt x="1989620" y="7837221"/>
                  </a:lnTo>
                  <a:lnTo>
                    <a:pt x="1989620" y="7846987"/>
                  </a:lnTo>
                  <a:lnTo>
                    <a:pt x="1995195" y="7853261"/>
                  </a:lnTo>
                  <a:lnTo>
                    <a:pt x="3122612" y="8980665"/>
                  </a:lnTo>
                  <a:lnTo>
                    <a:pt x="3167215" y="8980665"/>
                  </a:lnTo>
                  <a:lnTo>
                    <a:pt x="2028647" y="7842110"/>
                  </a:lnTo>
                  <a:lnTo>
                    <a:pt x="3291954" y="6578524"/>
                  </a:lnTo>
                  <a:lnTo>
                    <a:pt x="3292919" y="6578524"/>
                  </a:lnTo>
                  <a:lnTo>
                    <a:pt x="3298494" y="6572263"/>
                  </a:lnTo>
                  <a:lnTo>
                    <a:pt x="3331260" y="6539497"/>
                  </a:lnTo>
                  <a:lnTo>
                    <a:pt x="5278742" y="4592434"/>
                  </a:lnTo>
                  <a:lnTo>
                    <a:pt x="7258583" y="6572263"/>
                  </a:lnTo>
                  <a:lnTo>
                    <a:pt x="7260730" y="6573710"/>
                  </a:lnTo>
                  <a:lnTo>
                    <a:pt x="7532014" y="6844982"/>
                  </a:lnTo>
                  <a:lnTo>
                    <a:pt x="7532014" y="6801078"/>
                  </a:lnTo>
                  <a:lnTo>
                    <a:pt x="7292035" y="6561112"/>
                  </a:lnTo>
                  <a:lnTo>
                    <a:pt x="7313650" y="6539497"/>
                  </a:lnTo>
                  <a:lnTo>
                    <a:pt x="7532014" y="6321133"/>
                  </a:lnTo>
                  <a:lnTo>
                    <a:pt x="7532014" y="6277229"/>
                  </a:lnTo>
                  <a:lnTo>
                    <a:pt x="7270077" y="6539154"/>
                  </a:lnTo>
                  <a:lnTo>
                    <a:pt x="5322455" y="4591520"/>
                  </a:lnTo>
                  <a:lnTo>
                    <a:pt x="5301056" y="4570133"/>
                  </a:lnTo>
                  <a:lnTo>
                    <a:pt x="6571386" y="3300069"/>
                  </a:lnTo>
                  <a:lnTo>
                    <a:pt x="6576962" y="3293795"/>
                  </a:lnTo>
                  <a:lnTo>
                    <a:pt x="6576962" y="3284029"/>
                  </a:lnTo>
                  <a:lnTo>
                    <a:pt x="6571386" y="3277768"/>
                  </a:lnTo>
                  <a:lnTo>
                    <a:pt x="6537934" y="3244329"/>
                  </a:lnTo>
                  <a:lnTo>
                    <a:pt x="6537934" y="3288919"/>
                  </a:lnTo>
                  <a:lnTo>
                    <a:pt x="5278666" y="4548454"/>
                  </a:lnTo>
                  <a:lnTo>
                    <a:pt x="4019143" y="3288919"/>
                  </a:lnTo>
                  <a:lnTo>
                    <a:pt x="5278666" y="2029663"/>
                  </a:lnTo>
                  <a:lnTo>
                    <a:pt x="6537934" y="3288919"/>
                  </a:lnTo>
                  <a:lnTo>
                    <a:pt x="6537934" y="3244329"/>
                  </a:lnTo>
                  <a:lnTo>
                    <a:pt x="5300840" y="2007501"/>
                  </a:lnTo>
                  <a:lnTo>
                    <a:pt x="7269734" y="39027"/>
                  </a:lnTo>
                  <a:lnTo>
                    <a:pt x="7532014" y="301244"/>
                  </a:lnTo>
                  <a:lnTo>
                    <a:pt x="7532014" y="256692"/>
                  </a:lnTo>
                  <a:close/>
                </a:path>
              </a:pathLst>
            </a:custGeom>
            <a:solidFill>
              <a:srgbClr val="FFFFFF"/>
            </a:solidFill>
          </p:spPr>
          <p:txBody>
            <a:bodyPr wrap="square" lIns="0" tIns="0" rIns="0" bIns="0" rtlCol="0"/>
            <a:lstStyle/>
            <a:p>
              <a:endParaRPr/>
            </a:p>
          </p:txBody>
        </p:sp>
        <p:sp>
          <p:nvSpPr>
            <p:cNvPr id="5" name="object 5"/>
            <p:cNvSpPr/>
            <p:nvPr/>
          </p:nvSpPr>
          <p:spPr>
            <a:xfrm>
              <a:off x="0" y="6170764"/>
              <a:ext cx="2540000" cy="4116704"/>
            </a:xfrm>
            <a:custGeom>
              <a:avLst/>
              <a:gdLst/>
              <a:ahLst/>
              <a:cxnLst/>
              <a:rect l="l" t="t" r="r" b="b"/>
              <a:pathLst>
                <a:path w="2540000" h="4116704">
                  <a:moveTo>
                    <a:pt x="580504" y="3444100"/>
                  </a:moveTo>
                  <a:lnTo>
                    <a:pt x="577761" y="3441014"/>
                  </a:lnTo>
                  <a:lnTo>
                    <a:pt x="0" y="2863367"/>
                  </a:lnTo>
                  <a:lnTo>
                    <a:pt x="0" y="2885071"/>
                  </a:lnTo>
                  <a:lnTo>
                    <a:pt x="561301" y="3446500"/>
                  </a:lnTo>
                  <a:lnTo>
                    <a:pt x="0" y="4007802"/>
                  </a:lnTo>
                  <a:lnTo>
                    <a:pt x="0" y="4029621"/>
                  </a:lnTo>
                  <a:lnTo>
                    <a:pt x="577761" y="3451987"/>
                  </a:lnTo>
                  <a:lnTo>
                    <a:pt x="580504" y="3448901"/>
                  </a:lnTo>
                  <a:lnTo>
                    <a:pt x="580504" y="3444100"/>
                  </a:lnTo>
                  <a:close/>
                </a:path>
                <a:path w="2540000" h="4116704">
                  <a:moveTo>
                    <a:pt x="2539631" y="3444100"/>
                  </a:moveTo>
                  <a:lnTo>
                    <a:pt x="942911" y="1847367"/>
                  </a:lnTo>
                  <a:lnTo>
                    <a:pt x="932281" y="1836750"/>
                  </a:lnTo>
                  <a:lnTo>
                    <a:pt x="1560068" y="1208951"/>
                  </a:lnTo>
                  <a:lnTo>
                    <a:pt x="1560068" y="1204150"/>
                  </a:lnTo>
                  <a:lnTo>
                    <a:pt x="355917" y="0"/>
                  </a:lnTo>
                  <a:lnTo>
                    <a:pt x="345287" y="10972"/>
                  </a:lnTo>
                  <a:lnTo>
                    <a:pt x="1540865" y="1206550"/>
                  </a:lnTo>
                  <a:lnTo>
                    <a:pt x="919251" y="1828165"/>
                  </a:lnTo>
                  <a:lnTo>
                    <a:pt x="918908" y="1828165"/>
                  </a:lnTo>
                  <a:lnTo>
                    <a:pt x="0" y="2747086"/>
                  </a:lnTo>
                  <a:lnTo>
                    <a:pt x="0" y="2747429"/>
                  </a:lnTo>
                  <a:lnTo>
                    <a:pt x="0" y="2768689"/>
                  </a:lnTo>
                  <a:lnTo>
                    <a:pt x="0" y="2769031"/>
                  </a:lnTo>
                  <a:lnTo>
                    <a:pt x="921473" y="1847545"/>
                  </a:lnTo>
                  <a:lnTo>
                    <a:pt x="2520442" y="3446500"/>
                  </a:lnTo>
                  <a:lnTo>
                    <a:pt x="1850555" y="4116235"/>
                  </a:lnTo>
                  <a:lnTo>
                    <a:pt x="1872297" y="4116235"/>
                  </a:lnTo>
                  <a:lnTo>
                    <a:pt x="2539631" y="3448901"/>
                  </a:lnTo>
                  <a:lnTo>
                    <a:pt x="2539631" y="3444100"/>
                  </a:lnTo>
                  <a:close/>
                </a:path>
              </a:pathLst>
            </a:custGeom>
            <a:solidFill>
              <a:srgbClr val="1D3C5B"/>
            </a:solidFill>
          </p:spPr>
          <p:txBody>
            <a:bodyPr wrap="square" lIns="0" tIns="0" rIns="0" bIns="0" rtlCol="0"/>
            <a:lstStyle/>
            <a:p>
              <a:endParaRPr/>
            </a:p>
          </p:txBody>
        </p:sp>
        <p:sp>
          <p:nvSpPr>
            <p:cNvPr id="6" name="object 6"/>
            <p:cNvSpPr/>
            <p:nvPr/>
          </p:nvSpPr>
          <p:spPr>
            <a:xfrm>
              <a:off x="14033224" y="2868812"/>
              <a:ext cx="2880932" cy="2922751"/>
            </a:xfrm>
            <a:custGeom>
              <a:avLst/>
              <a:gdLst/>
              <a:ahLst/>
              <a:cxnLst/>
              <a:rect l="l" t="t" r="r" b="b"/>
              <a:pathLst>
                <a:path w="2853055" h="2853054">
                  <a:moveTo>
                    <a:pt x="1426283" y="2852568"/>
                  </a:moveTo>
                  <a:lnTo>
                    <a:pt x="1379617" y="2851805"/>
                  </a:lnTo>
                  <a:lnTo>
                    <a:pt x="1333001" y="2849515"/>
                  </a:lnTo>
                  <a:lnTo>
                    <a:pt x="1286485" y="2845701"/>
                  </a:lnTo>
                  <a:lnTo>
                    <a:pt x="1240118" y="2840365"/>
                  </a:lnTo>
                  <a:lnTo>
                    <a:pt x="1193951" y="2833519"/>
                  </a:lnTo>
                  <a:lnTo>
                    <a:pt x="1148033" y="2825162"/>
                  </a:lnTo>
                  <a:lnTo>
                    <a:pt x="1102413" y="2815310"/>
                  </a:lnTo>
                  <a:lnTo>
                    <a:pt x="1057140" y="2803969"/>
                  </a:lnTo>
                  <a:lnTo>
                    <a:pt x="1012260" y="2791154"/>
                  </a:lnTo>
                  <a:lnTo>
                    <a:pt x="967827" y="2776876"/>
                  </a:lnTo>
                  <a:lnTo>
                    <a:pt x="923881" y="2761155"/>
                  </a:lnTo>
                  <a:lnTo>
                    <a:pt x="880475" y="2744001"/>
                  </a:lnTo>
                  <a:lnTo>
                    <a:pt x="837654" y="2725439"/>
                  </a:lnTo>
                  <a:lnTo>
                    <a:pt x="795461" y="2705485"/>
                  </a:lnTo>
                  <a:lnTo>
                    <a:pt x="753946" y="2684160"/>
                  </a:lnTo>
                  <a:lnTo>
                    <a:pt x="713152" y="2661488"/>
                  </a:lnTo>
                  <a:lnTo>
                    <a:pt x="673119" y="2637495"/>
                  </a:lnTo>
                  <a:lnTo>
                    <a:pt x="633893" y="2612202"/>
                  </a:lnTo>
                  <a:lnTo>
                    <a:pt x="595516" y="2585642"/>
                  </a:lnTo>
                  <a:lnTo>
                    <a:pt x="558029" y="2557841"/>
                  </a:lnTo>
                  <a:lnTo>
                    <a:pt x="521470" y="2528827"/>
                  </a:lnTo>
                  <a:lnTo>
                    <a:pt x="485880" y="2498631"/>
                  </a:lnTo>
                  <a:lnTo>
                    <a:pt x="451298" y="2467290"/>
                  </a:lnTo>
                  <a:lnTo>
                    <a:pt x="417760" y="2434832"/>
                  </a:lnTo>
                  <a:lnTo>
                    <a:pt x="385301" y="2401294"/>
                  </a:lnTo>
                  <a:lnTo>
                    <a:pt x="353957" y="2366712"/>
                  </a:lnTo>
                  <a:lnTo>
                    <a:pt x="323762" y="2331124"/>
                  </a:lnTo>
                  <a:lnTo>
                    <a:pt x="294747" y="2294567"/>
                  </a:lnTo>
                  <a:lnTo>
                    <a:pt x="266944" y="2257080"/>
                  </a:lnTo>
                  <a:lnTo>
                    <a:pt x="240383" y="2218703"/>
                  </a:lnTo>
                  <a:lnTo>
                    <a:pt x="215090" y="2179478"/>
                  </a:lnTo>
                  <a:lnTo>
                    <a:pt x="191097" y="2139447"/>
                  </a:lnTo>
                  <a:lnTo>
                    <a:pt x="168423" y="2098651"/>
                  </a:lnTo>
                  <a:lnTo>
                    <a:pt x="147097" y="2057135"/>
                  </a:lnTo>
                  <a:lnTo>
                    <a:pt x="127142" y="2014945"/>
                  </a:lnTo>
                  <a:lnTo>
                    <a:pt x="108577" y="1972125"/>
                  </a:lnTo>
                  <a:lnTo>
                    <a:pt x="91425" y="1928718"/>
                  </a:lnTo>
                  <a:lnTo>
                    <a:pt x="75702" y="1884776"/>
                  </a:lnTo>
                  <a:lnTo>
                    <a:pt x="61422" y="1840340"/>
                  </a:lnTo>
                  <a:lnTo>
                    <a:pt x="48606" y="1795462"/>
                  </a:lnTo>
                  <a:lnTo>
                    <a:pt x="37264" y="1750189"/>
                  </a:lnTo>
                  <a:lnTo>
                    <a:pt x="27409" y="1704569"/>
                  </a:lnTo>
                  <a:lnTo>
                    <a:pt x="19054" y="1658651"/>
                  </a:lnTo>
                  <a:lnTo>
                    <a:pt x="12206" y="1612484"/>
                  </a:lnTo>
                  <a:lnTo>
                    <a:pt x="6870" y="1566117"/>
                  </a:lnTo>
                  <a:lnTo>
                    <a:pt x="3053" y="1519602"/>
                  </a:lnTo>
                  <a:lnTo>
                    <a:pt x="763" y="1472986"/>
                  </a:lnTo>
                  <a:lnTo>
                    <a:pt x="0" y="1426320"/>
                  </a:lnTo>
                  <a:lnTo>
                    <a:pt x="190" y="1402980"/>
                  </a:lnTo>
                  <a:lnTo>
                    <a:pt x="1714" y="1356339"/>
                  </a:lnTo>
                  <a:lnTo>
                    <a:pt x="4766" y="1309761"/>
                  </a:lnTo>
                  <a:lnTo>
                    <a:pt x="9339" y="1263319"/>
                  </a:lnTo>
                  <a:lnTo>
                    <a:pt x="15431" y="1217040"/>
                  </a:lnTo>
                  <a:lnTo>
                    <a:pt x="23030" y="1170997"/>
                  </a:lnTo>
                  <a:lnTo>
                    <a:pt x="32136" y="1125215"/>
                  </a:lnTo>
                  <a:lnTo>
                    <a:pt x="42732" y="1079769"/>
                  </a:lnTo>
                  <a:lnTo>
                    <a:pt x="54812" y="1034680"/>
                  </a:lnTo>
                  <a:lnTo>
                    <a:pt x="68356" y="990023"/>
                  </a:lnTo>
                  <a:lnTo>
                    <a:pt x="83359" y="945822"/>
                  </a:lnTo>
                  <a:lnTo>
                    <a:pt x="99796" y="902146"/>
                  </a:lnTo>
                  <a:lnTo>
                    <a:pt x="117659" y="859020"/>
                  </a:lnTo>
                  <a:lnTo>
                    <a:pt x="136915" y="816513"/>
                  </a:lnTo>
                  <a:lnTo>
                    <a:pt x="157560" y="774647"/>
                  </a:lnTo>
                  <a:lnTo>
                    <a:pt x="179558" y="733491"/>
                  </a:lnTo>
                  <a:lnTo>
                    <a:pt x="202895" y="693066"/>
                  </a:lnTo>
                  <a:lnTo>
                    <a:pt x="227536" y="653436"/>
                  </a:lnTo>
                  <a:lnTo>
                    <a:pt x="253468" y="614623"/>
                  </a:lnTo>
                  <a:lnTo>
                    <a:pt x="280648" y="576689"/>
                  </a:lnTo>
                  <a:lnTo>
                    <a:pt x="309063" y="539657"/>
                  </a:lnTo>
                  <a:lnTo>
                    <a:pt x="338666" y="503583"/>
                  </a:lnTo>
                  <a:lnTo>
                    <a:pt x="369442" y="468487"/>
                  </a:lnTo>
                  <a:lnTo>
                    <a:pt x="401342" y="434427"/>
                  </a:lnTo>
                  <a:lnTo>
                    <a:pt x="434347" y="401417"/>
                  </a:lnTo>
                  <a:lnTo>
                    <a:pt x="468406" y="369515"/>
                  </a:lnTo>
                  <a:lnTo>
                    <a:pt x="503500" y="338737"/>
                  </a:lnTo>
                  <a:lnTo>
                    <a:pt x="539573" y="309132"/>
                  </a:lnTo>
                  <a:lnTo>
                    <a:pt x="576604" y="280714"/>
                  </a:lnTo>
                  <a:lnTo>
                    <a:pt x="614534" y="253531"/>
                  </a:lnTo>
                  <a:lnTo>
                    <a:pt x="653345" y="227595"/>
                  </a:lnTo>
                  <a:lnTo>
                    <a:pt x="692973" y="202951"/>
                  </a:lnTo>
                  <a:lnTo>
                    <a:pt x="733397" y="179609"/>
                  </a:lnTo>
                  <a:lnTo>
                    <a:pt x="774551" y="157610"/>
                  </a:lnTo>
                  <a:lnTo>
                    <a:pt x="816414" y="136963"/>
                  </a:lnTo>
                  <a:lnTo>
                    <a:pt x="858921" y="117702"/>
                  </a:lnTo>
                  <a:lnTo>
                    <a:pt x="902045" y="99838"/>
                  </a:lnTo>
                  <a:lnTo>
                    <a:pt x="945720" y="83397"/>
                  </a:lnTo>
                  <a:lnTo>
                    <a:pt x="989921" y="68391"/>
                  </a:lnTo>
                  <a:lnTo>
                    <a:pt x="1034576" y="54842"/>
                  </a:lnTo>
                  <a:lnTo>
                    <a:pt x="1079663" y="42759"/>
                  </a:lnTo>
                  <a:lnTo>
                    <a:pt x="1125110" y="32160"/>
                  </a:lnTo>
                  <a:lnTo>
                    <a:pt x="1170891" y="23051"/>
                  </a:lnTo>
                  <a:lnTo>
                    <a:pt x="1216933" y="15446"/>
                  </a:lnTo>
                  <a:lnTo>
                    <a:pt x="1263212" y="9351"/>
                  </a:lnTo>
                  <a:lnTo>
                    <a:pt x="1309653" y="4775"/>
                  </a:lnTo>
                  <a:lnTo>
                    <a:pt x="1356231" y="1720"/>
                  </a:lnTo>
                  <a:lnTo>
                    <a:pt x="1402872" y="191"/>
                  </a:lnTo>
                  <a:lnTo>
                    <a:pt x="1426212" y="0"/>
                  </a:lnTo>
                  <a:lnTo>
                    <a:pt x="1426354" y="1426284"/>
                  </a:lnTo>
                  <a:lnTo>
                    <a:pt x="1426354" y="0"/>
                  </a:lnTo>
                  <a:lnTo>
                    <a:pt x="1473020" y="765"/>
                  </a:lnTo>
                  <a:lnTo>
                    <a:pt x="1519636" y="3056"/>
                  </a:lnTo>
                  <a:lnTo>
                    <a:pt x="1566152" y="6873"/>
                  </a:lnTo>
                  <a:lnTo>
                    <a:pt x="1612518" y="12209"/>
                  </a:lnTo>
                  <a:lnTo>
                    <a:pt x="1658685" y="19060"/>
                  </a:lnTo>
                  <a:lnTo>
                    <a:pt x="1704603" y="27419"/>
                  </a:lnTo>
                  <a:lnTo>
                    <a:pt x="1750222" y="37273"/>
                  </a:lnTo>
                  <a:lnTo>
                    <a:pt x="1795494" y="48616"/>
                  </a:lnTo>
                  <a:lnTo>
                    <a:pt x="1840373" y="61434"/>
                  </a:lnTo>
                  <a:lnTo>
                    <a:pt x="1884808" y="75712"/>
                  </a:lnTo>
                  <a:lnTo>
                    <a:pt x="1928750" y="91439"/>
                  </a:lnTo>
                  <a:lnTo>
                    <a:pt x="1972156" y="108594"/>
                  </a:lnTo>
                  <a:lnTo>
                    <a:pt x="2014977" y="127158"/>
                  </a:lnTo>
                  <a:lnTo>
                    <a:pt x="2057166" y="147115"/>
                  </a:lnTo>
                  <a:lnTo>
                    <a:pt x="2098681" y="168441"/>
                  </a:lnTo>
                  <a:lnTo>
                    <a:pt x="2139475" y="191115"/>
                  </a:lnTo>
                  <a:lnTo>
                    <a:pt x="2179507" y="215111"/>
                  </a:lnTo>
                  <a:lnTo>
                    <a:pt x="2218731" y="240404"/>
                  </a:lnTo>
                  <a:lnTo>
                    <a:pt x="2257108" y="266967"/>
                  </a:lnTo>
                  <a:lnTo>
                    <a:pt x="2294595" y="294772"/>
                  </a:lnTo>
                  <a:lnTo>
                    <a:pt x="2331151" y="323787"/>
                  </a:lnTo>
                  <a:lnTo>
                    <a:pt x="2366740" y="353982"/>
                  </a:lnTo>
                  <a:lnTo>
                    <a:pt x="2401320" y="385326"/>
                  </a:lnTo>
                  <a:lnTo>
                    <a:pt x="2434857" y="417788"/>
                  </a:lnTo>
                  <a:lnTo>
                    <a:pt x="2467312" y="451326"/>
                  </a:lnTo>
                  <a:lnTo>
                    <a:pt x="2498656" y="485908"/>
                  </a:lnTo>
                  <a:lnTo>
                    <a:pt x="2528848" y="521499"/>
                  </a:lnTo>
                  <a:lnTo>
                    <a:pt x="2557862" y="558057"/>
                  </a:lnTo>
                  <a:lnTo>
                    <a:pt x="2585662" y="595544"/>
                  </a:lnTo>
                  <a:lnTo>
                    <a:pt x="2612223" y="633925"/>
                  </a:lnTo>
                  <a:lnTo>
                    <a:pt x="2637513" y="673150"/>
                  </a:lnTo>
                  <a:lnTo>
                    <a:pt x="2661506" y="713184"/>
                  </a:lnTo>
                  <a:lnTo>
                    <a:pt x="2684176" y="753978"/>
                  </a:lnTo>
                  <a:lnTo>
                    <a:pt x="2705499" y="795496"/>
                  </a:lnTo>
                  <a:lnTo>
                    <a:pt x="2725453" y="837688"/>
                  </a:lnTo>
                  <a:lnTo>
                    <a:pt x="2744015" y="880510"/>
                  </a:lnTo>
                  <a:lnTo>
                    <a:pt x="2761167" y="923917"/>
                  </a:lnTo>
                  <a:lnTo>
                    <a:pt x="2776887" y="967862"/>
                  </a:lnTo>
                  <a:lnTo>
                    <a:pt x="2791163" y="1012296"/>
                  </a:lnTo>
                  <a:lnTo>
                    <a:pt x="2803979" y="1057175"/>
                  </a:lnTo>
                  <a:lnTo>
                    <a:pt x="2815318" y="1102449"/>
                  </a:lnTo>
                  <a:lnTo>
                    <a:pt x="2825169" y="1148069"/>
                  </a:lnTo>
                  <a:lnTo>
                    <a:pt x="2833523" y="1193987"/>
                  </a:lnTo>
                  <a:lnTo>
                    <a:pt x="2840369" y="1240155"/>
                  </a:lnTo>
                  <a:lnTo>
                    <a:pt x="2845703" y="1286521"/>
                  </a:lnTo>
                  <a:lnTo>
                    <a:pt x="2849515" y="1333038"/>
                  </a:lnTo>
                  <a:lnTo>
                    <a:pt x="2851805" y="1379653"/>
                  </a:lnTo>
                  <a:lnTo>
                    <a:pt x="2852568" y="1426320"/>
                  </a:lnTo>
                  <a:lnTo>
                    <a:pt x="2852377" y="1449659"/>
                  </a:lnTo>
                  <a:lnTo>
                    <a:pt x="2850848" y="1496300"/>
                  </a:lnTo>
                  <a:lnTo>
                    <a:pt x="2847794" y="1542878"/>
                  </a:lnTo>
                  <a:lnTo>
                    <a:pt x="2843220" y="1589319"/>
                  </a:lnTo>
                  <a:lnTo>
                    <a:pt x="2837126" y="1635598"/>
                  </a:lnTo>
                  <a:lnTo>
                    <a:pt x="2829523" y="1681641"/>
                  </a:lnTo>
                  <a:lnTo>
                    <a:pt x="2820415" y="1727422"/>
                  </a:lnTo>
                  <a:lnTo>
                    <a:pt x="2809817" y="1772869"/>
                  </a:lnTo>
                  <a:lnTo>
                    <a:pt x="2797736" y="1817956"/>
                  </a:lnTo>
                  <a:lnTo>
                    <a:pt x="2784187" y="1862613"/>
                  </a:lnTo>
                  <a:lnTo>
                    <a:pt x="2769183" y="1906814"/>
                  </a:lnTo>
                  <a:lnTo>
                    <a:pt x="2752744" y="1950489"/>
                  </a:lnTo>
                  <a:lnTo>
                    <a:pt x="2734878" y="1993614"/>
                  </a:lnTo>
                  <a:lnTo>
                    <a:pt x="2715618" y="2036119"/>
                  </a:lnTo>
                  <a:lnTo>
                    <a:pt x="2694973" y="2077984"/>
                  </a:lnTo>
                  <a:lnTo>
                    <a:pt x="2672975" y="2119139"/>
                  </a:lnTo>
                  <a:lnTo>
                    <a:pt x="2649634" y="2159563"/>
                  </a:lnTo>
                  <a:lnTo>
                    <a:pt x="2624990" y="2199191"/>
                  </a:lnTo>
                  <a:lnTo>
                    <a:pt x="2599057" y="2238002"/>
                  </a:lnTo>
                  <a:lnTo>
                    <a:pt x="2571874" y="2275935"/>
                  </a:lnTo>
                  <a:lnTo>
                    <a:pt x="2543457" y="2312967"/>
                  </a:lnTo>
                  <a:lnTo>
                    <a:pt x="2513852" y="2349040"/>
                  </a:lnTo>
                  <a:lnTo>
                    <a:pt x="2483074" y="2384133"/>
                  </a:lnTo>
                  <a:lnTo>
                    <a:pt x="2451173" y="2418194"/>
                  </a:lnTo>
                  <a:lnTo>
                    <a:pt x="2418166" y="2451201"/>
                  </a:lnTo>
                  <a:lnTo>
                    <a:pt x="2384107" y="2483101"/>
                  </a:lnTo>
                  <a:lnTo>
                    <a:pt x="2349011" y="2513877"/>
                  </a:lnTo>
                  <a:lnTo>
                    <a:pt x="2312938" y="2543481"/>
                  </a:lnTo>
                  <a:lnTo>
                    <a:pt x="2275905" y="2571897"/>
                  </a:lnTo>
                  <a:lnTo>
                    <a:pt x="2237974" y="2599078"/>
                  </a:lnTo>
                  <a:lnTo>
                    <a:pt x="2199161" y="2625011"/>
                  </a:lnTo>
                  <a:lnTo>
                    <a:pt x="2159531" y="2649654"/>
                  </a:lnTo>
                  <a:lnTo>
                    <a:pt x="2119107" y="2672992"/>
                  </a:lnTo>
                  <a:lnTo>
                    <a:pt x="2077950" y="2694991"/>
                  </a:lnTo>
                  <a:lnTo>
                    <a:pt x="2036086" y="2715636"/>
                  </a:lnTo>
                  <a:lnTo>
                    <a:pt x="1993579" y="2734894"/>
                  </a:lnTo>
                  <a:lnTo>
                    <a:pt x="1950453" y="2752757"/>
                  </a:lnTo>
                  <a:lnTo>
                    <a:pt x="1906779" y="2769194"/>
                  </a:lnTo>
                  <a:lnTo>
                    <a:pt x="1862578" y="2784198"/>
                  </a:lnTo>
                  <a:lnTo>
                    <a:pt x="1817921" y="2797745"/>
                  </a:lnTo>
                  <a:lnTo>
                    <a:pt x="1772834" y="2809826"/>
                  </a:lnTo>
                  <a:lnTo>
                    <a:pt x="1727386" y="2820423"/>
                  </a:lnTo>
                  <a:lnTo>
                    <a:pt x="1681605" y="2829530"/>
                  </a:lnTo>
                  <a:lnTo>
                    <a:pt x="1635562" y="2837131"/>
                  </a:lnTo>
                  <a:lnTo>
                    <a:pt x="1589283" y="2843223"/>
                  </a:lnTo>
                  <a:lnTo>
                    <a:pt x="1542842" y="2847798"/>
                  </a:lnTo>
                  <a:lnTo>
                    <a:pt x="1496263" y="2850851"/>
                  </a:lnTo>
                  <a:lnTo>
                    <a:pt x="1449622" y="2852377"/>
                  </a:lnTo>
                  <a:lnTo>
                    <a:pt x="1426283" y="2852568"/>
                  </a:lnTo>
                  <a:close/>
                </a:path>
              </a:pathLst>
            </a:custGeom>
            <a:solidFill>
              <a:srgbClr val="002957"/>
            </a:solidFill>
          </p:spPr>
          <p:txBody>
            <a:bodyPr wrap="square" lIns="0" tIns="0" rIns="0" bIns="0" rtlCol="0"/>
            <a:lstStyle/>
            <a:p>
              <a:endParaRPr/>
            </a:p>
          </p:txBody>
        </p:sp>
      </p:grpSp>
      <p:sp>
        <p:nvSpPr>
          <p:cNvPr id="7" name="object 7"/>
          <p:cNvSpPr txBox="1"/>
          <p:nvPr/>
        </p:nvSpPr>
        <p:spPr>
          <a:xfrm>
            <a:off x="14554851" y="6060834"/>
            <a:ext cx="1963528" cy="630942"/>
          </a:xfrm>
          <a:prstGeom prst="rect">
            <a:avLst/>
          </a:prstGeom>
        </p:spPr>
        <p:txBody>
          <a:bodyPr vert="horz" wrap="square" lIns="0" tIns="40640" rIns="0" bIns="0" rtlCol="0" anchor="t">
            <a:spAutoFit/>
          </a:bodyPr>
          <a:lstStyle/>
          <a:p>
            <a:pPr marL="12700" marR="5080" indent="76200">
              <a:lnSpc>
                <a:spcPts val="2290"/>
              </a:lnSpc>
              <a:spcBef>
                <a:spcPts val="320"/>
              </a:spcBef>
            </a:pPr>
            <a:r>
              <a:rPr sz="2050" spc="-25">
                <a:latin typeface="Trebuchet MS"/>
                <a:cs typeface="Trebuchet MS"/>
              </a:rPr>
              <a:t> </a:t>
            </a:r>
            <a:r>
              <a:rPr lang="fi-FI" sz="2050" spc="-30">
                <a:latin typeface="Trebuchet MS"/>
                <a:cs typeface="Trebuchet MS"/>
              </a:rPr>
              <a:t>ESs from all over Finland </a:t>
            </a:r>
            <a:endParaRPr sz="2050" spc="-30">
              <a:latin typeface="Trebuchet MS"/>
              <a:cs typeface="Trebuchet MS"/>
            </a:endParaRPr>
          </a:p>
        </p:txBody>
      </p:sp>
      <p:sp>
        <p:nvSpPr>
          <p:cNvPr id="9" name="object 9"/>
          <p:cNvSpPr txBox="1">
            <a:spLocks noGrp="1"/>
          </p:cNvSpPr>
          <p:nvPr>
            <p:ph type="title"/>
          </p:nvPr>
        </p:nvSpPr>
        <p:spPr>
          <a:xfrm>
            <a:off x="4024672" y="312264"/>
            <a:ext cx="12618268" cy="4374770"/>
          </a:xfrm>
          <a:prstGeom prst="rect">
            <a:avLst/>
          </a:prstGeom>
        </p:spPr>
        <p:txBody>
          <a:bodyPr vert="horz" wrap="square" lIns="0" tIns="12065" rIns="0" bIns="0" rtlCol="0" anchor="t">
            <a:spAutoFit/>
          </a:bodyPr>
          <a:lstStyle/>
          <a:p>
            <a:pPr marL="12700" marR="5080">
              <a:lnSpc>
                <a:spcPct val="116399"/>
              </a:lnSpc>
              <a:spcBef>
                <a:spcPts val="95"/>
              </a:spcBef>
            </a:pPr>
            <a:r>
              <a:rPr lang="fi-FI" sz="4800" spc="505"/>
              <a:t>IceBreaker x </a:t>
            </a:r>
            <a:r>
              <a:rPr lang="en-US" sz="4800" spc="505">
                <a:ea typeface="Tahoma"/>
                <a:cs typeface="Tahoma"/>
              </a:rPr>
              <a:t>MIMIR Fellows, Ghita Wallin</a:t>
            </a:r>
            <a:r>
              <a:rPr lang="en-US" sz="4800" b="0" spc="505">
                <a:ea typeface="Tahoma"/>
                <a:cs typeface="Tahoma"/>
              </a:rPr>
              <a:t> x Startup </a:t>
            </a:r>
            <a:r>
              <a:rPr lang="en-US" sz="4800" b="0" spc="505" err="1">
                <a:ea typeface="Tahoma"/>
                <a:cs typeface="Tahoma"/>
              </a:rPr>
              <a:t>Säätiö</a:t>
            </a:r>
            <a:r>
              <a:rPr lang="en-US" sz="4800" b="0" spc="505">
                <a:ea typeface="Tahoma"/>
                <a:cs typeface="Tahoma"/>
              </a:rPr>
              <a:t> </a:t>
            </a:r>
            <a:r>
              <a:rPr lang="fi-FI" sz="4800" spc="505">
                <a:ea typeface="Tahoma"/>
                <a:cs typeface="Tahoma"/>
              </a:rPr>
              <a:t>Pia-Maria</a:t>
            </a:r>
            <a:r>
              <a:rPr lang="en-US" sz="4800" spc="505">
                <a:ea typeface="Tahoma"/>
                <a:cs typeface="Tahoma"/>
              </a:rPr>
              <a:t> </a:t>
            </a:r>
            <a:r>
              <a:rPr lang="en-US" sz="4800" spc="505" err="1">
                <a:ea typeface="Tahoma"/>
                <a:cs typeface="Tahoma"/>
              </a:rPr>
              <a:t>Nickström</a:t>
            </a:r>
            <a:r>
              <a:rPr lang="fi-FI" sz="4800" spc="505">
                <a:ea typeface="Tahoma"/>
                <a:cs typeface="Tahoma"/>
              </a:rPr>
              <a:t> </a:t>
            </a:r>
            <a:r>
              <a:rPr lang="fi-FI" sz="4800" b="0" spc="505">
                <a:ea typeface="Tahoma"/>
                <a:cs typeface="Tahoma"/>
              </a:rPr>
              <a:t>x</a:t>
            </a:r>
            <a:r>
              <a:rPr lang="fi-FI" sz="4800" spc="505">
                <a:ea typeface="Tahoma"/>
                <a:cs typeface="Tahoma"/>
              </a:rPr>
              <a:t> Arctic startup, Vedat </a:t>
            </a:r>
            <a:r>
              <a:rPr lang="fi-FI" sz="4800" b="0" spc="505">
                <a:ea typeface="Tahoma"/>
                <a:cs typeface="Tahoma"/>
              </a:rPr>
              <a:t>x </a:t>
            </a:r>
            <a:r>
              <a:rPr lang="fi-FI" sz="4800" spc="505">
                <a:ea typeface="Tahoma"/>
                <a:cs typeface="Tahoma"/>
              </a:rPr>
              <a:t>Maria 01, Sarita</a:t>
            </a:r>
            <a:endParaRPr lang="fi-FI" sz="4800" b="0" spc="505">
              <a:ea typeface="Tahoma"/>
              <a:cs typeface="Tahoma"/>
            </a:endParaRPr>
          </a:p>
          <a:p>
            <a:pPr marL="12700" marR="5080">
              <a:lnSpc>
                <a:spcPct val="116399"/>
              </a:lnSpc>
              <a:spcBef>
                <a:spcPts val="95"/>
              </a:spcBef>
            </a:pPr>
            <a:endParaRPr lang="fi-FI" spc="505"/>
          </a:p>
        </p:txBody>
      </p:sp>
      <p:sp>
        <p:nvSpPr>
          <p:cNvPr id="10" name="object 10"/>
          <p:cNvSpPr txBox="1"/>
          <p:nvPr/>
        </p:nvSpPr>
        <p:spPr>
          <a:xfrm>
            <a:off x="5848341" y="4200299"/>
            <a:ext cx="7053580" cy="2475037"/>
          </a:xfrm>
          <a:prstGeom prst="rect">
            <a:avLst/>
          </a:prstGeom>
        </p:spPr>
        <p:txBody>
          <a:bodyPr vert="horz" wrap="square" lIns="0" tIns="12700" rIns="0" bIns="0" rtlCol="0" anchor="t">
            <a:spAutoFit/>
          </a:bodyPr>
          <a:lstStyle/>
          <a:p>
            <a:pPr marL="12700">
              <a:lnSpc>
                <a:spcPts val="3229"/>
              </a:lnSpc>
              <a:spcBef>
                <a:spcPts val="100"/>
              </a:spcBef>
            </a:pPr>
            <a:r>
              <a:rPr sz="2700" spc="-80" err="1">
                <a:solidFill>
                  <a:srgbClr val="1D3C5B"/>
                </a:solidFill>
                <a:latin typeface="Tahoma"/>
                <a:cs typeface="Tahoma"/>
              </a:rPr>
              <a:t>Tapahtumapaikka</a:t>
            </a:r>
            <a:r>
              <a:rPr sz="2700" spc="-80">
                <a:solidFill>
                  <a:srgbClr val="1D3C5B"/>
                </a:solidFill>
                <a:latin typeface="Tahoma"/>
                <a:cs typeface="Tahoma"/>
              </a:rPr>
              <a:t>:</a:t>
            </a:r>
            <a:r>
              <a:rPr lang="fi-FI" sz="2700" spc="-80">
                <a:solidFill>
                  <a:srgbClr val="1D3C5B"/>
                </a:solidFill>
                <a:latin typeface="Tahoma"/>
                <a:cs typeface="Tahoma"/>
              </a:rPr>
              <a:t> </a:t>
            </a:r>
            <a:r>
              <a:rPr lang="fi-FI" sz="2700" b="1" spc="-80">
                <a:solidFill>
                  <a:srgbClr val="1D3C5B"/>
                </a:solidFill>
                <a:latin typeface="Tahoma"/>
                <a:cs typeface="Tahoma"/>
              </a:rPr>
              <a:t>Yritystehdas</a:t>
            </a:r>
            <a:endParaRPr sz="2700" b="1" spc="-140">
              <a:solidFill>
                <a:srgbClr val="1D3C5B"/>
              </a:solidFill>
              <a:latin typeface="Tahoma"/>
              <a:cs typeface="Tahoma"/>
            </a:endParaRPr>
          </a:p>
          <a:p>
            <a:pPr marL="12700" marR="5080">
              <a:lnSpc>
                <a:spcPts val="3229"/>
              </a:lnSpc>
              <a:spcBef>
                <a:spcPts val="105"/>
              </a:spcBef>
            </a:pPr>
            <a:r>
              <a:rPr sz="2700" spc="-110" err="1">
                <a:solidFill>
                  <a:srgbClr val="1D3C5B"/>
                </a:solidFill>
                <a:latin typeface="Tahoma"/>
                <a:cs typeface="Tahoma"/>
              </a:rPr>
              <a:t>Puhuja</a:t>
            </a:r>
            <a:r>
              <a:rPr sz="2700" spc="-110">
                <a:solidFill>
                  <a:srgbClr val="1D3C5B"/>
                </a:solidFill>
                <a:latin typeface="Tahoma"/>
                <a:cs typeface="Tahoma"/>
              </a:rPr>
              <a:t>:</a:t>
            </a:r>
            <a:r>
              <a:rPr sz="2700" spc="-175">
                <a:solidFill>
                  <a:srgbClr val="1D3C5B"/>
                </a:solidFill>
                <a:latin typeface="Tahoma"/>
                <a:cs typeface="Tahoma"/>
              </a:rPr>
              <a:t> </a:t>
            </a:r>
            <a:r>
              <a:rPr lang="fi-FI" sz="2700" spc="-60">
                <a:solidFill>
                  <a:srgbClr val="1D3C5B"/>
                </a:solidFill>
                <a:latin typeface="Tahoma"/>
                <a:cs typeface="Tahoma"/>
              </a:rPr>
              <a:t>Ghita Wallin, </a:t>
            </a:r>
            <a:r>
              <a:rPr lang="fi-FI" sz="2700" spc="-175">
                <a:solidFill>
                  <a:srgbClr val="1D3C5B"/>
                </a:solidFill>
                <a:latin typeface="Tahoma"/>
                <a:cs typeface="Tahoma"/>
              </a:rPr>
              <a:t>Pia-Maria Nickström, Vedat Öndas, </a:t>
            </a:r>
            <a:r>
              <a:rPr lang="fi-FI" sz="2700" spc="-10">
                <a:solidFill>
                  <a:srgbClr val="1D3C5B"/>
                </a:solidFill>
                <a:latin typeface="Tahoma"/>
                <a:cs typeface="Tahoma"/>
              </a:rPr>
              <a:t> Sarita Runeberg</a:t>
            </a:r>
            <a:endParaRPr lang="fi-FI" sz="2700" err="1">
              <a:solidFill>
                <a:srgbClr val="000000"/>
              </a:solidFill>
              <a:latin typeface="Tahoma"/>
              <a:cs typeface="Tahoma"/>
            </a:endParaRPr>
          </a:p>
          <a:p>
            <a:pPr marL="12700" marR="5080">
              <a:lnSpc>
                <a:spcPts val="3229"/>
              </a:lnSpc>
              <a:spcBef>
                <a:spcPts val="105"/>
              </a:spcBef>
            </a:pPr>
            <a:r>
              <a:rPr sz="2700" spc="-80" err="1">
                <a:solidFill>
                  <a:srgbClr val="1D3C5B"/>
                </a:solidFill>
                <a:latin typeface="Tahoma"/>
                <a:cs typeface="Tahoma"/>
              </a:rPr>
              <a:t>Ilmaista</a:t>
            </a:r>
            <a:r>
              <a:rPr sz="2700" spc="-160">
                <a:solidFill>
                  <a:srgbClr val="1D3C5B"/>
                </a:solidFill>
                <a:latin typeface="Tahoma"/>
                <a:cs typeface="Tahoma"/>
              </a:rPr>
              <a:t> </a:t>
            </a:r>
            <a:r>
              <a:rPr sz="2700" spc="-10" err="1">
                <a:solidFill>
                  <a:srgbClr val="1D3C5B"/>
                </a:solidFill>
                <a:latin typeface="Tahoma"/>
                <a:cs typeface="Tahoma"/>
              </a:rPr>
              <a:t>naposteltavaa</a:t>
            </a:r>
            <a:endParaRPr sz="2700">
              <a:latin typeface="Tahoma"/>
              <a:cs typeface="Tahoma"/>
            </a:endParaRPr>
          </a:p>
          <a:p>
            <a:pPr marL="12700">
              <a:lnSpc>
                <a:spcPts val="3115"/>
              </a:lnSpc>
            </a:pPr>
            <a:r>
              <a:rPr sz="2700" spc="-70" err="1">
                <a:solidFill>
                  <a:srgbClr val="1D3C5B"/>
                </a:solidFill>
                <a:latin typeface="Tahoma"/>
                <a:cs typeface="Tahoma"/>
              </a:rPr>
              <a:t>Osallistujia</a:t>
            </a:r>
            <a:r>
              <a:rPr sz="2700" spc="-70">
                <a:solidFill>
                  <a:srgbClr val="1D3C5B"/>
                </a:solidFill>
                <a:latin typeface="Tahoma"/>
                <a:cs typeface="Tahoma"/>
              </a:rPr>
              <a:t>:</a:t>
            </a:r>
            <a:r>
              <a:rPr sz="2700" spc="-125">
                <a:solidFill>
                  <a:srgbClr val="1D3C5B"/>
                </a:solidFill>
                <a:latin typeface="Tahoma"/>
                <a:cs typeface="Tahoma"/>
              </a:rPr>
              <a:t> </a:t>
            </a:r>
            <a:r>
              <a:rPr lang="fi-FI" sz="2700" spc="-125">
                <a:solidFill>
                  <a:srgbClr val="1D3C5B"/>
                </a:solidFill>
                <a:latin typeface="Tahoma"/>
                <a:cs typeface="Tahoma"/>
              </a:rPr>
              <a:t>21+12 hallituslaiset</a:t>
            </a:r>
          </a:p>
          <a:p>
            <a:pPr marL="12700">
              <a:lnSpc>
                <a:spcPts val="3115"/>
              </a:lnSpc>
            </a:pPr>
            <a:endParaRPr lang="fi-FI" sz="2700" spc="-125">
              <a:solidFill>
                <a:srgbClr val="1D3C5B"/>
              </a:solidFill>
              <a:latin typeface="Tahoma"/>
              <a:ea typeface="Tahoma"/>
              <a:cs typeface="Tahoma"/>
            </a:endParaRPr>
          </a:p>
        </p:txBody>
      </p:sp>
      <p:sp>
        <p:nvSpPr>
          <p:cNvPr id="11" name="object 11"/>
          <p:cNvSpPr txBox="1"/>
          <p:nvPr/>
        </p:nvSpPr>
        <p:spPr>
          <a:xfrm>
            <a:off x="5848341" y="7028759"/>
            <a:ext cx="10315203" cy="2520562"/>
          </a:xfrm>
          <a:prstGeom prst="rect">
            <a:avLst/>
          </a:prstGeom>
        </p:spPr>
        <p:txBody>
          <a:bodyPr vert="horz" wrap="square" lIns="0" tIns="27305" rIns="0" bIns="0" rtlCol="0" anchor="t">
            <a:spAutoFit/>
          </a:bodyPr>
          <a:lstStyle/>
          <a:p>
            <a:pPr marL="12700" algn="l"/>
            <a:r>
              <a:rPr lang="fi-FI" sz="2700" spc="-60">
                <a:solidFill>
                  <a:srgbClr val="1D3C5B"/>
                </a:solidFill>
                <a:latin typeface="Tahoma"/>
                <a:ea typeface="Tahoma"/>
                <a:cs typeface="Tahoma"/>
              </a:rPr>
              <a:t>Icebreaker Finland 2026 is a national gathering that connects Student Entrepreneurship Societies from across Finland with key actors in the startup ecosystem. The two‑day program in Jyväskylä offers ecosystem insights, collaborative workshops, and cross‑university networking that strengthens entrepreneurial competencies and inter-institutional partnerships.</a:t>
            </a:r>
            <a:endParaRPr lang="fi-FI" sz="2700">
              <a:solidFill>
                <a:srgbClr val="000000"/>
              </a:solidFill>
              <a:latin typeface="Tahoma"/>
              <a:ea typeface="Tahoma"/>
              <a:cs typeface="Tahoma"/>
            </a:endParaRPr>
          </a:p>
        </p:txBody>
      </p:sp>
      <p:pic>
        <p:nvPicPr>
          <p:cNvPr id="8" name="Kuva 7" descr="Kuva, joka sisältää kohteen vaate, mies, henkilö, Ihmisen kasvot&#10;&#10;Tekoälyllä luotu sisältö saattaa olla virheellistä.">
            <a:extLst>
              <a:ext uri="{FF2B5EF4-FFF2-40B4-BE49-F238E27FC236}">
                <a16:creationId xmlns:a16="http://schemas.microsoft.com/office/drawing/2014/main" id="{0ADEED18-0C3C-3F38-88B3-EB34D5D9FBE7}"/>
              </a:ext>
            </a:extLst>
          </p:cNvPr>
          <p:cNvPicPr>
            <a:picLocks noChangeAspect="1"/>
          </p:cNvPicPr>
          <p:nvPr/>
        </p:nvPicPr>
        <p:blipFill>
          <a:blip r:embed="rId3"/>
          <a:stretch>
            <a:fillRect/>
          </a:stretch>
        </p:blipFill>
        <p:spPr>
          <a:xfrm>
            <a:off x="542925" y="2807018"/>
            <a:ext cx="4034790" cy="4215765"/>
          </a:xfrm>
          <a:prstGeom prst="diamond">
            <a:avLst/>
          </a:prstGeom>
        </p:spPr>
      </p:pic>
      <p:pic>
        <p:nvPicPr>
          <p:cNvPr id="12" name="Kuva 11" descr="Kuva, joka sisältää kohteen vaate, sisä-, jalkineet, huonekalu&#10;&#10;Tekoälyllä luotu sisältö saattaa olla virheellistä.">
            <a:extLst>
              <a:ext uri="{FF2B5EF4-FFF2-40B4-BE49-F238E27FC236}">
                <a16:creationId xmlns:a16="http://schemas.microsoft.com/office/drawing/2014/main" id="{F1CCC404-3C5B-57AF-39B7-6C57FAB7655F}"/>
              </a:ext>
            </a:extLst>
          </p:cNvPr>
          <p:cNvPicPr>
            <a:picLocks noChangeAspect="1"/>
          </p:cNvPicPr>
          <p:nvPr/>
        </p:nvPicPr>
        <p:blipFill>
          <a:blip r:embed="rId4"/>
          <a:stretch>
            <a:fillRect/>
          </a:stretch>
        </p:blipFill>
        <p:spPr>
          <a:xfrm>
            <a:off x="2844165" y="7215188"/>
            <a:ext cx="2023110" cy="2150745"/>
          </a:xfrm>
          <a:prstGeom prst="roundRect">
            <a:avLst/>
          </a:prstGeom>
        </p:spPr>
      </p:pic>
      <p:pic>
        <p:nvPicPr>
          <p:cNvPr id="13" name="Kuva 12" descr="Kuva, joka sisältää kohteen vaate, henkilö, sisä-, mies&#10;&#10;Tekoälyllä luotu sisältö saattaa olla virheellistä.">
            <a:extLst>
              <a:ext uri="{FF2B5EF4-FFF2-40B4-BE49-F238E27FC236}">
                <a16:creationId xmlns:a16="http://schemas.microsoft.com/office/drawing/2014/main" id="{F7DD6BFC-4394-7169-3F61-69FBD0FDDA55}"/>
              </a:ext>
            </a:extLst>
          </p:cNvPr>
          <p:cNvPicPr>
            <a:picLocks noChangeAspect="1"/>
          </p:cNvPicPr>
          <p:nvPr/>
        </p:nvPicPr>
        <p:blipFill>
          <a:blip r:embed="rId5"/>
          <a:stretch>
            <a:fillRect/>
          </a:stretch>
        </p:blipFill>
        <p:spPr>
          <a:xfrm>
            <a:off x="129540" y="306705"/>
            <a:ext cx="3230880" cy="3044190"/>
          </a:xfrm>
          <a:prstGeom prst="flowChartDecision">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3080857" y="0"/>
              <a:ext cx="12115165" cy="10287000"/>
            </a:xfrm>
            <a:custGeom>
              <a:avLst/>
              <a:gdLst/>
              <a:ahLst/>
              <a:cxnLst/>
              <a:rect l="l" t="t" r="r" b="b"/>
              <a:pathLst>
                <a:path w="12115165" h="10287000">
                  <a:moveTo>
                    <a:pt x="0" y="0"/>
                  </a:moveTo>
                  <a:lnTo>
                    <a:pt x="12115006" y="0"/>
                  </a:lnTo>
                  <a:lnTo>
                    <a:pt x="12115006" y="10286999"/>
                  </a:lnTo>
                  <a:lnTo>
                    <a:pt x="0" y="10286999"/>
                  </a:lnTo>
                  <a:lnTo>
                    <a:pt x="0" y="0"/>
                  </a:lnTo>
                  <a:close/>
                </a:path>
              </a:pathLst>
            </a:custGeom>
            <a:solidFill>
              <a:srgbClr val="1D3C5B">
                <a:alpha val="84999"/>
              </a:srgbClr>
            </a:solidFill>
          </p:spPr>
          <p:txBody>
            <a:bodyPr wrap="square" lIns="0" tIns="0" rIns="0" bIns="0" rtlCol="0"/>
            <a:lstStyle/>
            <a:p>
              <a:endParaRPr/>
            </a:p>
          </p:txBody>
        </p:sp>
        <p:sp>
          <p:nvSpPr>
            <p:cNvPr id="5" name="object 5"/>
            <p:cNvSpPr/>
            <p:nvPr/>
          </p:nvSpPr>
          <p:spPr>
            <a:xfrm>
              <a:off x="13373541" y="3665222"/>
              <a:ext cx="4914900" cy="6621780"/>
            </a:xfrm>
            <a:custGeom>
              <a:avLst/>
              <a:gdLst/>
              <a:ahLst/>
              <a:cxnLst/>
              <a:rect l="l" t="t" r="r" b="b"/>
              <a:pathLst>
                <a:path w="4914900" h="6621780">
                  <a:moveTo>
                    <a:pt x="3744590" y="0"/>
                  </a:moveTo>
                  <a:lnTo>
                    <a:pt x="5357" y="3731990"/>
                  </a:lnTo>
                  <a:lnTo>
                    <a:pt x="0" y="3744690"/>
                  </a:lnTo>
                  <a:lnTo>
                    <a:pt x="1339" y="3751412"/>
                  </a:lnTo>
                  <a:lnTo>
                    <a:pt x="5357" y="3757389"/>
                  </a:lnTo>
                  <a:lnTo>
                    <a:pt x="2869745" y="6621777"/>
                  </a:lnTo>
                  <a:lnTo>
                    <a:pt x="2920367" y="6621777"/>
                  </a:lnTo>
                  <a:lnTo>
                    <a:pt x="42663" y="3744690"/>
                  </a:lnTo>
                  <a:lnTo>
                    <a:pt x="3744690" y="42663"/>
                  </a:lnTo>
                  <a:lnTo>
                    <a:pt x="3793910" y="42663"/>
                  </a:lnTo>
                  <a:lnTo>
                    <a:pt x="3756596" y="5357"/>
                  </a:lnTo>
                  <a:lnTo>
                    <a:pt x="3751077" y="1339"/>
                  </a:lnTo>
                  <a:lnTo>
                    <a:pt x="3744590" y="0"/>
                  </a:lnTo>
                  <a:close/>
                </a:path>
                <a:path w="4914900" h="6621780">
                  <a:moveTo>
                    <a:pt x="4914457" y="6276155"/>
                  </a:moveTo>
                  <a:lnTo>
                    <a:pt x="4568835" y="6621777"/>
                  </a:lnTo>
                  <a:lnTo>
                    <a:pt x="4619024" y="6621777"/>
                  </a:lnTo>
                  <a:lnTo>
                    <a:pt x="4914457" y="6326407"/>
                  </a:lnTo>
                  <a:lnTo>
                    <a:pt x="4914457" y="6276155"/>
                  </a:lnTo>
                  <a:close/>
                </a:path>
                <a:path w="4914900" h="6621780">
                  <a:moveTo>
                    <a:pt x="3793910" y="42663"/>
                  </a:moveTo>
                  <a:lnTo>
                    <a:pt x="3744690" y="42663"/>
                  </a:lnTo>
                  <a:lnTo>
                    <a:pt x="4914457" y="1212682"/>
                  </a:lnTo>
                  <a:lnTo>
                    <a:pt x="4914457" y="1162972"/>
                  </a:lnTo>
                  <a:lnTo>
                    <a:pt x="3793910" y="42663"/>
                  </a:lnTo>
                  <a:close/>
                </a:path>
              </a:pathLst>
            </a:custGeom>
            <a:solidFill>
              <a:srgbClr val="FFFFFF"/>
            </a:solidFill>
          </p:spPr>
          <p:txBody>
            <a:bodyPr wrap="square" lIns="0" tIns="0" rIns="0" bIns="0" rtlCol="0"/>
            <a:lstStyle/>
            <a:p>
              <a:endParaRPr/>
            </a:p>
          </p:txBody>
        </p:sp>
      </p:grpSp>
      <p:sp>
        <p:nvSpPr>
          <p:cNvPr id="6" name="object 6"/>
          <p:cNvSpPr/>
          <p:nvPr/>
        </p:nvSpPr>
        <p:spPr>
          <a:xfrm>
            <a:off x="17908206" y="7022777"/>
            <a:ext cx="380365" cy="774700"/>
          </a:xfrm>
          <a:custGeom>
            <a:avLst/>
            <a:gdLst/>
            <a:ahLst/>
            <a:cxnLst/>
            <a:rect l="l" t="t" r="r" b="b"/>
            <a:pathLst>
              <a:path w="380365" h="774700">
                <a:moveTo>
                  <a:pt x="379792" y="0"/>
                </a:moveTo>
                <a:lnTo>
                  <a:pt x="5357" y="374435"/>
                </a:lnTo>
                <a:lnTo>
                  <a:pt x="1339" y="380412"/>
                </a:lnTo>
                <a:lnTo>
                  <a:pt x="0" y="387134"/>
                </a:lnTo>
                <a:lnTo>
                  <a:pt x="1339" y="393856"/>
                </a:lnTo>
                <a:lnTo>
                  <a:pt x="5357" y="399834"/>
                </a:lnTo>
                <a:lnTo>
                  <a:pt x="379792" y="774269"/>
                </a:lnTo>
                <a:lnTo>
                  <a:pt x="379792" y="724191"/>
                </a:lnTo>
                <a:lnTo>
                  <a:pt x="42663" y="387134"/>
                </a:lnTo>
                <a:lnTo>
                  <a:pt x="379792" y="50005"/>
                </a:lnTo>
                <a:lnTo>
                  <a:pt x="379792" y="0"/>
                </a:lnTo>
                <a:close/>
              </a:path>
            </a:pathLst>
          </a:custGeom>
          <a:solidFill>
            <a:srgbClr val="FFFFFF"/>
          </a:solidFill>
        </p:spPr>
        <p:txBody>
          <a:bodyPr wrap="square" lIns="0" tIns="0" rIns="0" bIns="0" rtlCol="0"/>
          <a:lstStyle/>
          <a:p>
            <a:endParaRPr/>
          </a:p>
        </p:txBody>
      </p:sp>
      <p:sp>
        <p:nvSpPr>
          <p:cNvPr id="7" name="object 7"/>
          <p:cNvSpPr/>
          <p:nvPr/>
        </p:nvSpPr>
        <p:spPr>
          <a:xfrm>
            <a:off x="15641073" y="0"/>
            <a:ext cx="2647315" cy="4878705"/>
          </a:xfrm>
          <a:custGeom>
            <a:avLst/>
            <a:gdLst/>
            <a:ahLst/>
            <a:cxnLst/>
            <a:rect l="l" t="t" r="r" b="b"/>
            <a:pathLst>
              <a:path w="2647315" h="4878705">
                <a:moveTo>
                  <a:pt x="2267239" y="0"/>
                </a:moveTo>
                <a:lnTo>
                  <a:pt x="2216439" y="0"/>
                </a:lnTo>
                <a:lnTo>
                  <a:pt x="4762" y="2211677"/>
                </a:lnTo>
                <a:lnTo>
                  <a:pt x="1190" y="2217654"/>
                </a:lnTo>
                <a:lnTo>
                  <a:pt x="0" y="2224377"/>
                </a:lnTo>
                <a:lnTo>
                  <a:pt x="1190" y="2231099"/>
                </a:lnTo>
                <a:lnTo>
                  <a:pt x="4762" y="2237076"/>
                </a:lnTo>
                <a:lnTo>
                  <a:pt x="2646926" y="4878678"/>
                </a:lnTo>
                <a:lnTo>
                  <a:pt x="2646926" y="4828999"/>
                </a:lnTo>
                <a:lnTo>
                  <a:pt x="42862" y="2224377"/>
                </a:lnTo>
                <a:lnTo>
                  <a:pt x="2267239" y="0"/>
                </a:lnTo>
                <a:close/>
              </a:path>
            </a:pathLst>
          </a:custGeom>
          <a:solidFill>
            <a:srgbClr val="FFFFFF"/>
          </a:solidFill>
        </p:spPr>
        <p:txBody>
          <a:bodyPr wrap="square" lIns="0" tIns="0" rIns="0" bIns="0" rtlCol="0"/>
          <a:lstStyle/>
          <a:p>
            <a:endParaRPr/>
          </a:p>
        </p:txBody>
      </p:sp>
      <p:sp>
        <p:nvSpPr>
          <p:cNvPr id="8" name="object 8"/>
          <p:cNvSpPr/>
          <p:nvPr/>
        </p:nvSpPr>
        <p:spPr>
          <a:xfrm>
            <a:off x="0" y="0"/>
            <a:ext cx="3592829" cy="7055484"/>
          </a:xfrm>
          <a:custGeom>
            <a:avLst/>
            <a:gdLst/>
            <a:ahLst/>
            <a:cxnLst/>
            <a:rect l="l" t="t" r="r" b="b"/>
            <a:pathLst>
              <a:path w="3592829" h="7055484">
                <a:moveTo>
                  <a:pt x="777227" y="4727676"/>
                </a:moveTo>
                <a:lnTo>
                  <a:pt x="773290" y="4723244"/>
                </a:lnTo>
                <a:lnTo>
                  <a:pt x="0" y="3950106"/>
                </a:lnTo>
                <a:lnTo>
                  <a:pt x="0" y="3981323"/>
                </a:lnTo>
                <a:lnTo>
                  <a:pt x="749642" y="4731118"/>
                </a:lnTo>
                <a:lnTo>
                  <a:pt x="0" y="5480761"/>
                </a:lnTo>
                <a:lnTo>
                  <a:pt x="0" y="5512130"/>
                </a:lnTo>
                <a:lnTo>
                  <a:pt x="773290" y="4739005"/>
                </a:lnTo>
                <a:lnTo>
                  <a:pt x="777227" y="4734572"/>
                </a:lnTo>
                <a:lnTo>
                  <a:pt x="777227" y="4727676"/>
                </a:lnTo>
                <a:close/>
              </a:path>
              <a:path w="3592829" h="7055484">
                <a:moveTo>
                  <a:pt x="3592487" y="4727676"/>
                </a:moveTo>
                <a:lnTo>
                  <a:pt x="1298003" y="2433193"/>
                </a:lnTo>
                <a:lnTo>
                  <a:pt x="1282738" y="2417927"/>
                </a:lnTo>
                <a:lnTo>
                  <a:pt x="2184857" y="1515808"/>
                </a:lnTo>
                <a:lnTo>
                  <a:pt x="2184857" y="1508899"/>
                </a:lnTo>
                <a:lnTo>
                  <a:pt x="675957" y="0"/>
                </a:lnTo>
                <a:lnTo>
                  <a:pt x="644918" y="0"/>
                </a:lnTo>
                <a:lnTo>
                  <a:pt x="2157260" y="1512354"/>
                </a:lnTo>
                <a:lnTo>
                  <a:pt x="1264005" y="2405608"/>
                </a:lnTo>
                <a:lnTo>
                  <a:pt x="1263510" y="2405608"/>
                </a:lnTo>
                <a:lnTo>
                  <a:pt x="0" y="3669131"/>
                </a:lnTo>
                <a:lnTo>
                  <a:pt x="0" y="3669627"/>
                </a:lnTo>
                <a:lnTo>
                  <a:pt x="0" y="3700170"/>
                </a:lnTo>
                <a:lnTo>
                  <a:pt x="0" y="3700665"/>
                </a:lnTo>
                <a:lnTo>
                  <a:pt x="1267218" y="2433447"/>
                </a:lnTo>
                <a:lnTo>
                  <a:pt x="3564890" y="4731118"/>
                </a:lnTo>
                <a:lnTo>
                  <a:pt x="1266964" y="7028561"/>
                </a:lnTo>
                <a:lnTo>
                  <a:pt x="0" y="5761850"/>
                </a:lnTo>
                <a:lnTo>
                  <a:pt x="0" y="5793117"/>
                </a:lnTo>
                <a:lnTo>
                  <a:pt x="1259078" y="7052208"/>
                </a:lnTo>
                <a:lnTo>
                  <a:pt x="1262227" y="7055002"/>
                </a:lnTo>
                <a:lnTo>
                  <a:pt x="1271701" y="7055002"/>
                </a:lnTo>
                <a:lnTo>
                  <a:pt x="1274851" y="7052208"/>
                </a:lnTo>
                <a:lnTo>
                  <a:pt x="1298498" y="7028561"/>
                </a:lnTo>
                <a:lnTo>
                  <a:pt x="3592487" y="4734572"/>
                </a:lnTo>
                <a:lnTo>
                  <a:pt x="3592487" y="4727676"/>
                </a:lnTo>
                <a:close/>
              </a:path>
            </a:pathLst>
          </a:custGeom>
          <a:solidFill>
            <a:srgbClr val="FFFFFF"/>
          </a:solidFill>
        </p:spPr>
        <p:txBody>
          <a:bodyPr wrap="square" lIns="0" tIns="0" rIns="0" bIns="0" rtlCol="0"/>
          <a:lstStyle/>
          <a:p>
            <a:endParaRPr/>
          </a:p>
        </p:txBody>
      </p:sp>
      <p:sp>
        <p:nvSpPr>
          <p:cNvPr id="9" name="object 9"/>
          <p:cNvSpPr txBox="1">
            <a:spLocks noGrp="1"/>
          </p:cNvSpPr>
          <p:nvPr>
            <p:ph type="title"/>
          </p:nvPr>
        </p:nvSpPr>
        <p:spPr>
          <a:xfrm>
            <a:off x="5714214" y="810744"/>
            <a:ext cx="6859905" cy="711200"/>
          </a:xfrm>
          <a:prstGeom prst="rect">
            <a:avLst/>
          </a:prstGeom>
        </p:spPr>
        <p:txBody>
          <a:bodyPr vert="horz" wrap="square" lIns="0" tIns="12700" rIns="0" bIns="0" rtlCol="0" anchor="t">
            <a:spAutoFit/>
          </a:bodyPr>
          <a:lstStyle/>
          <a:p>
            <a:pPr marL="12700">
              <a:lnSpc>
                <a:spcPct val="100000"/>
              </a:lnSpc>
              <a:spcBef>
                <a:spcPts val="100"/>
              </a:spcBef>
            </a:pPr>
            <a:r>
              <a:rPr sz="4500">
                <a:solidFill>
                  <a:srgbClr val="FFFFFF"/>
                </a:solidFill>
              </a:rPr>
              <a:t>Q1</a:t>
            </a:r>
            <a:r>
              <a:rPr sz="4500" spc="-165">
                <a:solidFill>
                  <a:srgbClr val="FFFFFF"/>
                </a:solidFill>
              </a:rPr>
              <a:t> </a:t>
            </a:r>
            <a:r>
              <a:rPr sz="4500" spc="355">
                <a:solidFill>
                  <a:srgbClr val="FFFFFF"/>
                </a:solidFill>
              </a:rPr>
              <a:t>TAPAHTUMAT</a:t>
            </a:r>
            <a:r>
              <a:rPr sz="4500" spc="-160">
                <a:solidFill>
                  <a:srgbClr val="FFFFFF"/>
                </a:solidFill>
              </a:rPr>
              <a:t> </a:t>
            </a:r>
            <a:r>
              <a:rPr lang="fi-FI" sz="4500" spc="565">
                <a:solidFill>
                  <a:srgbClr val="FFFFFF"/>
                </a:solidFill>
              </a:rPr>
              <a:t>2026</a:t>
            </a:r>
            <a:endParaRPr sz="4500"/>
          </a:p>
        </p:txBody>
      </p:sp>
      <p:pic>
        <p:nvPicPr>
          <p:cNvPr id="10" name="object 10"/>
          <p:cNvPicPr/>
          <p:nvPr/>
        </p:nvPicPr>
        <p:blipFill>
          <a:blip r:embed="rId3" cstate="print"/>
          <a:stretch>
            <a:fillRect/>
          </a:stretch>
        </p:blipFill>
        <p:spPr>
          <a:xfrm>
            <a:off x="4613452" y="2696818"/>
            <a:ext cx="104775" cy="104775"/>
          </a:xfrm>
          <a:prstGeom prst="rect">
            <a:avLst/>
          </a:prstGeom>
        </p:spPr>
      </p:pic>
      <p:pic>
        <p:nvPicPr>
          <p:cNvPr id="11" name="object 11"/>
          <p:cNvPicPr/>
          <p:nvPr/>
        </p:nvPicPr>
        <p:blipFill>
          <a:blip r:embed="rId3" cstate="print"/>
          <a:stretch>
            <a:fillRect/>
          </a:stretch>
        </p:blipFill>
        <p:spPr>
          <a:xfrm>
            <a:off x="4613452" y="3182593"/>
            <a:ext cx="104775" cy="104775"/>
          </a:xfrm>
          <a:prstGeom prst="rect">
            <a:avLst/>
          </a:prstGeom>
        </p:spPr>
      </p:pic>
      <p:pic>
        <p:nvPicPr>
          <p:cNvPr id="12" name="object 12"/>
          <p:cNvPicPr/>
          <p:nvPr/>
        </p:nvPicPr>
        <p:blipFill>
          <a:blip r:embed="rId4" cstate="print"/>
          <a:stretch>
            <a:fillRect/>
          </a:stretch>
        </p:blipFill>
        <p:spPr>
          <a:xfrm>
            <a:off x="4613452" y="3668368"/>
            <a:ext cx="104775" cy="104775"/>
          </a:xfrm>
          <a:prstGeom prst="rect">
            <a:avLst/>
          </a:prstGeom>
        </p:spPr>
      </p:pic>
      <p:pic>
        <p:nvPicPr>
          <p:cNvPr id="13" name="object 13"/>
          <p:cNvPicPr/>
          <p:nvPr/>
        </p:nvPicPr>
        <p:blipFill>
          <a:blip r:embed="rId5" cstate="print"/>
          <a:stretch>
            <a:fillRect/>
          </a:stretch>
        </p:blipFill>
        <p:spPr>
          <a:xfrm>
            <a:off x="4613452" y="6387525"/>
            <a:ext cx="104775" cy="104775"/>
          </a:xfrm>
          <a:prstGeom prst="rect">
            <a:avLst/>
          </a:prstGeom>
        </p:spPr>
      </p:pic>
      <p:pic>
        <p:nvPicPr>
          <p:cNvPr id="14" name="object 14"/>
          <p:cNvPicPr/>
          <p:nvPr/>
        </p:nvPicPr>
        <p:blipFill>
          <a:blip r:embed="rId5" cstate="print"/>
          <a:stretch>
            <a:fillRect/>
          </a:stretch>
        </p:blipFill>
        <p:spPr>
          <a:xfrm>
            <a:off x="4613452" y="6873300"/>
            <a:ext cx="104775" cy="104775"/>
          </a:xfrm>
          <a:prstGeom prst="rect">
            <a:avLst/>
          </a:prstGeom>
        </p:spPr>
      </p:pic>
      <p:pic>
        <p:nvPicPr>
          <p:cNvPr id="15" name="object 15"/>
          <p:cNvPicPr/>
          <p:nvPr/>
        </p:nvPicPr>
        <p:blipFill>
          <a:blip r:embed="rId3" cstate="print"/>
          <a:stretch>
            <a:fillRect/>
          </a:stretch>
        </p:blipFill>
        <p:spPr>
          <a:xfrm>
            <a:off x="4613452" y="7359075"/>
            <a:ext cx="104775" cy="104775"/>
          </a:xfrm>
          <a:prstGeom prst="rect">
            <a:avLst/>
          </a:prstGeom>
        </p:spPr>
      </p:pic>
      <p:pic>
        <p:nvPicPr>
          <p:cNvPr id="16" name="object 16"/>
          <p:cNvPicPr/>
          <p:nvPr/>
        </p:nvPicPr>
        <p:blipFill>
          <a:blip r:embed="rId3" cstate="print"/>
          <a:stretch>
            <a:fillRect/>
          </a:stretch>
        </p:blipFill>
        <p:spPr>
          <a:xfrm>
            <a:off x="4613452" y="7844850"/>
            <a:ext cx="104775" cy="104775"/>
          </a:xfrm>
          <a:prstGeom prst="rect">
            <a:avLst/>
          </a:prstGeom>
        </p:spPr>
      </p:pic>
      <p:pic>
        <p:nvPicPr>
          <p:cNvPr id="17" name="object 17"/>
          <p:cNvPicPr/>
          <p:nvPr/>
        </p:nvPicPr>
        <p:blipFill>
          <a:blip r:embed="rId4" cstate="print"/>
          <a:stretch>
            <a:fillRect/>
          </a:stretch>
        </p:blipFill>
        <p:spPr>
          <a:xfrm>
            <a:off x="4613452" y="8330625"/>
            <a:ext cx="104775" cy="104775"/>
          </a:xfrm>
          <a:prstGeom prst="rect">
            <a:avLst/>
          </a:prstGeom>
        </p:spPr>
      </p:pic>
      <p:pic>
        <p:nvPicPr>
          <p:cNvPr id="18" name="object 18"/>
          <p:cNvPicPr/>
          <p:nvPr/>
        </p:nvPicPr>
        <p:blipFill>
          <a:blip r:embed="rId3" cstate="print"/>
          <a:stretch>
            <a:fillRect/>
          </a:stretch>
        </p:blipFill>
        <p:spPr>
          <a:xfrm>
            <a:off x="4613452" y="8816400"/>
            <a:ext cx="104775" cy="104775"/>
          </a:xfrm>
          <a:prstGeom prst="rect">
            <a:avLst/>
          </a:prstGeom>
        </p:spPr>
      </p:pic>
      <p:pic>
        <p:nvPicPr>
          <p:cNvPr id="19" name="object 19"/>
          <p:cNvPicPr/>
          <p:nvPr/>
        </p:nvPicPr>
        <p:blipFill>
          <a:blip r:embed="rId3" cstate="print"/>
          <a:stretch>
            <a:fillRect/>
          </a:stretch>
        </p:blipFill>
        <p:spPr>
          <a:xfrm>
            <a:off x="4613452" y="9302175"/>
            <a:ext cx="104775" cy="104775"/>
          </a:xfrm>
          <a:prstGeom prst="rect">
            <a:avLst/>
          </a:prstGeom>
        </p:spPr>
      </p:pic>
      <p:sp>
        <p:nvSpPr>
          <p:cNvPr id="20" name="object 20"/>
          <p:cNvSpPr txBox="1"/>
          <p:nvPr/>
        </p:nvSpPr>
        <p:spPr>
          <a:xfrm>
            <a:off x="4295952" y="1447773"/>
            <a:ext cx="9690100" cy="7430239"/>
          </a:xfrm>
          <a:prstGeom prst="rect">
            <a:avLst/>
          </a:prstGeom>
        </p:spPr>
        <p:txBody>
          <a:bodyPr vert="horz" wrap="square" lIns="0" tIns="12065" rIns="0" bIns="0" rtlCol="0" anchor="t">
            <a:spAutoFit/>
          </a:bodyPr>
          <a:lstStyle/>
          <a:p>
            <a:pPr marL="12700" marR="1427480">
              <a:lnSpc>
                <a:spcPct val="118100"/>
              </a:lnSpc>
              <a:spcBef>
                <a:spcPts val="95"/>
              </a:spcBef>
            </a:pPr>
            <a:r>
              <a:rPr sz="2700" spc="-40" err="1">
                <a:solidFill>
                  <a:srgbClr val="FFFFFF"/>
                </a:solidFill>
                <a:latin typeface="Tahoma"/>
                <a:cs typeface="Tahoma"/>
              </a:rPr>
              <a:t>Nimesimme</a:t>
            </a:r>
            <a:r>
              <a:rPr sz="2700" spc="-145">
                <a:solidFill>
                  <a:srgbClr val="FFFFFF"/>
                </a:solidFill>
                <a:latin typeface="Tahoma"/>
                <a:cs typeface="Tahoma"/>
              </a:rPr>
              <a:t> </a:t>
            </a:r>
            <a:r>
              <a:rPr sz="2700" spc="-20" err="1">
                <a:solidFill>
                  <a:srgbClr val="FFFFFF"/>
                </a:solidFill>
                <a:latin typeface="Tahoma"/>
                <a:cs typeface="Tahoma"/>
              </a:rPr>
              <a:t>hallitusta</a:t>
            </a:r>
            <a:r>
              <a:rPr sz="2700" spc="-145">
                <a:solidFill>
                  <a:srgbClr val="FFFFFF"/>
                </a:solidFill>
                <a:latin typeface="Tahoma"/>
                <a:cs typeface="Tahoma"/>
              </a:rPr>
              <a:t> </a:t>
            </a:r>
            <a:r>
              <a:rPr sz="2700" spc="-45" err="1">
                <a:solidFill>
                  <a:srgbClr val="FFFFFF"/>
                </a:solidFill>
                <a:latin typeface="Tahoma"/>
                <a:cs typeface="Tahoma"/>
              </a:rPr>
              <a:t>tukemaan</a:t>
            </a:r>
            <a:r>
              <a:rPr sz="2700" spc="-145">
                <a:solidFill>
                  <a:srgbClr val="FFFFFF"/>
                </a:solidFill>
                <a:latin typeface="Tahoma"/>
                <a:cs typeface="Tahoma"/>
              </a:rPr>
              <a:t> </a:t>
            </a:r>
            <a:r>
              <a:rPr sz="2700" spc="-50" err="1">
                <a:solidFill>
                  <a:srgbClr val="FFFFFF"/>
                </a:solidFill>
                <a:latin typeface="Tahoma"/>
                <a:cs typeface="Tahoma"/>
              </a:rPr>
              <a:t>seuraavat</a:t>
            </a:r>
            <a:r>
              <a:rPr sz="2700" spc="-140">
                <a:solidFill>
                  <a:srgbClr val="FFFFFF"/>
                </a:solidFill>
                <a:latin typeface="Tahoma"/>
                <a:cs typeface="Tahoma"/>
              </a:rPr>
              <a:t> </a:t>
            </a:r>
            <a:r>
              <a:rPr lang="fi-FI" sz="2700" spc="-10">
                <a:solidFill>
                  <a:srgbClr val="FFFFFF"/>
                </a:solidFill>
                <a:latin typeface="Tahoma"/>
                <a:cs typeface="Tahoma"/>
              </a:rPr>
              <a:t>toimihenkilöt Tammikuussa</a:t>
            </a:r>
            <a:r>
              <a:rPr lang="fi-FI" sz="2700" spc="-55">
                <a:solidFill>
                  <a:srgbClr val="FFFFFF"/>
                </a:solidFill>
                <a:latin typeface="Tahoma"/>
                <a:cs typeface="Tahoma"/>
              </a:rPr>
              <a:t> </a:t>
            </a:r>
            <a:r>
              <a:rPr lang="fi-FI" sz="2700" spc="-20">
                <a:solidFill>
                  <a:srgbClr val="FFFFFF"/>
                </a:solidFill>
                <a:latin typeface="Tahoma"/>
                <a:cs typeface="Tahoma"/>
              </a:rPr>
              <a:t>2026</a:t>
            </a:r>
            <a:r>
              <a:rPr sz="2700" spc="-20">
                <a:solidFill>
                  <a:srgbClr val="FFFFFF"/>
                </a:solidFill>
                <a:latin typeface="Tahoma"/>
                <a:cs typeface="Tahoma"/>
              </a:rPr>
              <a:t>:</a:t>
            </a:r>
            <a:endParaRPr sz="2700">
              <a:latin typeface="Tahoma"/>
              <a:cs typeface="Tahoma"/>
            </a:endParaRPr>
          </a:p>
          <a:p>
            <a:pPr marL="594995">
              <a:spcBef>
                <a:spcPts val="585"/>
              </a:spcBef>
            </a:pPr>
            <a:r>
              <a:rPr lang="fi-FI" sz="2700" b="1" spc="-215" err="1">
                <a:solidFill>
                  <a:srgbClr val="FFFFFF"/>
                </a:solidFill>
                <a:latin typeface="Tahoma"/>
                <a:cs typeface="Tahoma"/>
              </a:rPr>
              <a:t>Imran</a:t>
            </a:r>
            <a:r>
              <a:rPr lang="fi-FI" sz="2700" b="1" spc="-215">
                <a:solidFill>
                  <a:srgbClr val="FFFFFF"/>
                </a:solidFill>
                <a:latin typeface="Tahoma"/>
                <a:cs typeface="Tahoma"/>
              </a:rPr>
              <a:t> </a:t>
            </a:r>
            <a:r>
              <a:rPr lang="fi-FI" sz="2700" b="1" spc="-215" err="1">
                <a:solidFill>
                  <a:srgbClr val="FFFFFF"/>
                </a:solidFill>
                <a:latin typeface="Tahoma"/>
                <a:cs typeface="Tahoma"/>
              </a:rPr>
              <a:t>Ferdous</a:t>
            </a:r>
            <a:r>
              <a:rPr sz="2700" b="1" spc="-140">
                <a:solidFill>
                  <a:srgbClr val="FFFFFF"/>
                </a:solidFill>
                <a:latin typeface="Tahoma"/>
                <a:cs typeface="Tahoma"/>
              </a:rPr>
              <a:t>,</a:t>
            </a:r>
            <a:r>
              <a:rPr sz="2700" b="1" spc="-95">
                <a:solidFill>
                  <a:srgbClr val="FFFFFF"/>
                </a:solidFill>
                <a:latin typeface="Tahoma"/>
                <a:cs typeface="Tahoma"/>
              </a:rPr>
              <a:t> </a:t>
            </a:r>
            <a:r>
              <a:rPr sz="2700" spc="-40">
                <a:solidFill>
                  <a:srgbClr val="FFFFFF"/>
                </a:solidFill>
                <a:latin typeface="Tahoma"/>
                <a:cs typeface="Tahoma"/>
              </a:rPr>
              <a:t>Events</a:t>
            </a:r>
            <a:r>
              <a:rPr sz="2700" spc="-160">
                <a:solidFill>
                  <a:srgbClr val="FFFFFF"/>
                </a:solidFill>
                <a:latin typeface="Tahoma"/>
                <a:cs typeface="Tahoma"/>
              </a:rPr>
              <a:t> </a:t>
            </a:r>
            <a:r>
              <a:rPr sz="2700" spc="-10">
                <a:solidFill>
                  <a:srgbClr val="FFFFFF"/>
                </a:solidFill>
                <a:latin typeface="Tahoma"/>
                <a:cs typeface="Tahoma"/>
              </a:rPr>
              <a:t>Coordinator</a:t>
            </a:r>
            <a:endParaRPr sz="2700">
              <a:latin typeface="Tahoma"/>
              <a:cs typeface="Tahoma"/>
            </a:endParaRPr>
          </a:p>
          <a:p>
            <a:pPr marL="594995">
              <a:lnSpc>
                <a:spcPct val="100000"/>
              </a:lnSpc>
              <a:spcBef>
                <a:spcPts val="585"/>
              </a:spcBef>
            </a:pPr>
            <a:r>
              <a:rPr sz="2700" b="1" spc="-175">
                <a:solidFill>
                  <a:srgbClr val="FFFFFF"/>
                </a:solidFill>
                <a:latin typeface="Tahoma"/>
                <a:cs typeface="Tahoma"/>
              </a:rPr>
              <a:t>Richard</a:t>
            </a:r>
            <a:r>
              <a:rPr sz="2700" b="1" spc="-100">
                <a:solidFill>
                  <a:srgbClr val="FFFFFF"/>
                </a:solidFill>
                <a:latin typeface="Tahoma"/>
                <a:cs typeface="Tahoma"/>
              </a:rPr>
              <a:t> </a:t>
            </a:r>
            <a:r>
              <a:rPr sz="2700" b="1" spc="-175" err="1">
                <a:solidFill>
                  <a:srgbClr val="FFFFFF"/>
                </a:solidFill>
                <a:latin typeface="Tahoma"/>
                <a:cs typeface="Tahoma"/>
              </a:rPr>
              <a:t>Roos</a:t>
            </a:r>
            <a:r>
              <a:rPr sz="2700" b="1" spc="-175">
                <a:solidFill>
                  <a:srgbClr val="FFFFFF"/>
                </a:solidFill>
                <a:latin typeface="Tahoma"/>
                <a:cs typeface="Tahoma"/>
              </a:rPr>
              <a:t>,</a:t>
            </a:r>
            <a:r>
              <a:rPr sz="2700" b="1" spc="-95">
                <a:solidFill>
                  <a:srgbClr val="FFFFFF"/>
                </a:solidFill>
                <a:latin typeface="Tahoma"/>
                <a:cs typeface="Tahoma"/>
              </a:rPr>
              <a:t> </a:t>
            </a:r>
            <a:r>
              <a:rPr sz="2700" spc="-35">
                <a:solidFill>
                  <a:srgbClr val="FFFFFF"/>
                </a:solidFill>
                <a:latin typeface="Tahoma"/>
                <a:cs typeface="Tahoma"/>
              </a:rPr>
              <a:t>Senior</a:t>
            </a:r>
            <a:r>
              <a:rPr sz="2700" spc="-160">
                <a:solidFill>
                  <a:srgbClr val="FFFFFF"/>
                </a:solidFill>
                <a:latin typeface="Tahoma"/>
                <a:cs typeface="Tahoma"/>
              </a:rPr>
              <a:t> </a:t>
            </a:r>
            <a:r>
              <a:rPr sz="2700" spc="-10">
                <a:solidFill>
                  <a:srgbClr val="FFFFFF"/>
                </a:solidFill>
                <a:latin typeface="Tahoma"/>
                <a:cs typeface="Tahoma"/>
              </a:rPr>
              <a:t>Consultant</a:t>
            </a:r>
            <a:endParaRPr sz="2700">
              <a:latin typeface="Tahoma"/>
              <a:cs typeface="Tahoma"/>
            </a:endParaRPr>
          </a:p>
          <a:p>
            <a:pPr marL="594995">
              <a:spcBef>
                <a:spcPts val="585"/>
              </a:spcBef>
            </a:pPr>
            <a:r>
              <a:rPr lang="fi-FI" sz="2700" b="1" spc="-160" err="1">
                <a:solidFill>
                  <a:srgbClr val="FFFFFF"/>
                </a:solidFill>
                <a:latin typeface="Tahoma"/>
                <a:cs typeface="Tahoma"/>
              </a:rPr>
              <a:t>Nayab</a:t>
            </a:r>
            <a:r>
              <a:rPr lang="fi-FI" sz="2700" b="1" spc="-160">
                <a:solidFill>
                  <a:srgbClr val="FFFFFF"/>
                </a:solidFill>
                <a:latin typeface="Tahoma"/>
                <a:cs typeface="Tahoma"/>
              </a:rPr>
              <a:t> </a:t>
            </a:r>
            <a:r>
              <a:rPr lang="fi-FI" sz="2700" b="1" spc="-160" err="1">
                <a:solidFill>
                  <a:srgbClr val="FFFFFF"/>
                </a:solidFill>
                <a:latin typeface="Tahoma"/>
                <a:cs typeface="Tahoma"/>
              </a:rPr>
              <a:t>Chaudhary</a:t>
            </a:r>
            <a:r>
              <a:rPr sz="2700" spc="-185">
                <a:solidFill>
                  <a:srgbClr val="FFFFFF"/>
                </a:solidFill>
                <a:latin typeface="Tahoma"/>
                <a:cs typeface="Tahoma"/>
              </a:rPr>
              <a:t>,</a:t>
            </a:r>
            <a:r>
              <a:rPr sz="2700" spc="-150">
                <a:solidFill>
                  <a:srgbClr val="FFFFFF"/>
                </a:solidFill>
                <a:latin typeface="Tahoma"/>
                <a:cs typeface="Tahoma"/>
              </a:rPr>
              <a:t> </a:t>
            </a:r>
            <a:r>
              <a:rPr lang="fi-FI" sz="2700" spc="-20">
                <a:solidFill>
                  <a:srgbClr val="FFFFFF"/>
                </a:solidFill>
                <a:latin typeface="Tahoma"/>
                <a:cs typeface="Tahoma"/>
              </a:rPr>
              <a:t>Financial</a:t>
            </a:r>
            <a:r>
              <a:rPr sz="2700" spc="-20">
                <a:solidFill>
                  <a:srgbClr val="FFFFFF"/>
                </a:solidFill>
                <a:latin typeface="Tahoma"/>
                <a:cs typeface="Tahoma"/>
              </a:rPr>
              <a:t> </a:t>
            </a:r>
            <a:r>
              <a:rPr sz="2700" spc="-10">
                <a:solidFill>
                  <a:srgbClr val="FFFFFF"/>
                </a:solidFill>
                <a:latin typeface="Tahoma"/>
                <a:cs typeface="Tahoma"/>
              </a:rPr>
              <a:t>Coordinator</a:t>
            </a:r>
            <a:endParaRPr sz="2700">
              <a:latin typeface="Tahoma"/>
              <a:cs typeface="Tahoma"/>
            </a:endParaRPr>
          </a:p>
          <a:p>
            <a:pPr marL="1052195" indent="-457200">
              <a:spcBef>
                <a:spcPts val="585"/>
              </a:spcBef>
              <a:buFont typeface="Arial"/>
              <a:buChar char="•"/>
            </a:pPr>
            <a:r>
              <a:rPr lang="fi-FI" sz="2700" b="1" spc="-10" err="1">
                <a:solidFill>
                  <a:srgbClr val="FFFFFF"/>
                </a:solidFill>
                <a:latin typeface="Tahoma"/>
                <a:ea typeface="Tahoma"/>
                <a:cs typeface="Tahoma"/>
              </a:rPr>
              <a:t>Alper</a:t>
            </a:r>
            <a:r>
              <a:rPr lang="fi-FI" sz="2700" b="1" spc="-10">
                <a:solidFill>
                  <a:srgbClr val="FFFFFF"/>
                </a:solidFill>
                <a:latin typeface="Tahoma"/>
                <a:ea typeface="Tahoma"/>
                <a:cs typeface="Tahoma"/>
              </a:rPr>
              <a:t> </a:t>
            </a:r>
            <a:r>
              <a:rPr lang="fi-FI" sz="2700" b="1" spc="-10" err="1">
                <a:solidFill>
                  <a:srgbClr val="FFFFFF"/>
                </a:solidFill>
                <a:latin typeface="Tahoma"/>
                <a:ea typeface="Tahoma"/>
                <a:cs typeface="Tahoma"/>
              </a:rPr>
              <a:t>Demirci</a:t>
            </a:r>
            <a:r>
              <a:rPr lang="fi-FI" sz="2700" b="1" spc="-10">
                <a:solidFill>
                  <a:srgbClr val="FFFFFF"/>
                </a:solidFill>
                <a:latin typeface="Tahoma"/>
                <a:ea typeface="Tahoma"/>
                <a:cs typeface="Tahoma"/>
              </a:rPr>
              <a:t>, </a:t>
            </a:r>
            <a:r>
              <a:rPr lang="fi-FI" sz="2700" spc="-10" err="1">
                <a:solidFill>
                  <a:srgbClr val="FFFFFF"/>
                </a:solidFill>
                <a:latin typeface="Tahoma"/>
                <a:ea typeface="Tahoma"/>
                <a:cs typeface="Tahoma"/>
              </a:rPr>
              <a:t>Events</a:t>
            </a:r>
            <a:r>
              <a:rPr lang="fi-FI" sz="2700" spc="-10">
                <a:solidFill>
                  <a:srgbClr val="FFFFFF"/>
                </a:solidFill>
                <a:latin typeface="Tahoma"/>
                <a:ea typeface="Tahoma"/>
                <a:cs typeface="Tahoma"/>
              </a:rPr>
              <a:t> </a:t>
            </a:r>
            <a:r>
              <a:rPr lang="fi-FI" sz="2700" spc="-10" err="1">
                <a:solidFill>
                  <a:srgbClr val="FFFFFF"/>
                </a:solidFill>
                <a:latin typeface="Tahoma"/>
                <a:ea typeface="Tahoma"/>
                <a:cs typeface="Tahoma"/>
              </a:rPr>
              <a:t>Coordinator</a:t>
            </a:r>
            <a:endParaRPr lang="fi-FI" sz="2700" spc="-10">
              <a:solidFill>
                <a:srgbClr val="FFFFFF"/>
              </a:solidFill>
              <a:latin typeface="Tahoma"/>
              <a:ea typeface="Tahoma"/>
              <a:cs typeface="Tahoma"/>
            </a:endParaRPr>
          </a:p>
          <a:p>
            <a:pPr marL="12700" marR="506730">
              <a:lnSpc>
                <a:spcPts val="3829"/>
              </a:lnSpc>
              <a:spcBef>
                <a:spcPts val="225"/>
              </a:spcBef>
            </a:pPr>
            <a:r>
              <a:rPr sz="2700" spc="-40" err="1">
                <a:solidFill>
                  <a:srgbClr val="FFFFFF"/>
                </a:solidFill>
                <a:latin typeface="Tahoma"/>
                <a:cs typeface="Tahoma"/>
              </a:rPr>
              <a:t>Maaliskuussa</a:t>
            </a:r>
            <a:r>
              <a:rPr sz="2700" spc="-160">
                <a:solidFill>
                  <a:srgbClr val="FFFFFF"/>
                </a:solidFill>
                <a:latin typeface="Tahoma"/>
                <a:cs typeface="Tahoma"/>
              </a:rPr>
              <a:t> </a:t>
            </a:r>
            <a:r>
              <a:rPr sz="2700" spc="-25" err="1">
                <a:solidFill>
                  <a:srgbClr val="FFFFFF"/>
                </a:solidFill>
                <a:latin typeface="Tahoma"/>
                <a:cs typeface="Tahoma"/>
              </a:rPr>
              <a:t>valitsimme</a:t>
            </a:r>
            <a:r>
              <a:rPr sz="2700" spc="-160">
                <a:solidFill>
                  <a:srgbClr val="FFFFFF"/>
                </a:solidFill>
                <a:latin typeface="Tahoma"/>
                <a:cs typeface="Tahoma"/>
              </a:rPr>
              <a:t> </a:t>
            </a:r>
            <a:r>
              <a:rPr sz="2700" spc="-10" err="1">
                <a:solidFill>
                  <a:srgbClr val="FFFFFF"/>
                </a:solidFill>
                <a:latin typeface="Tahoma"/>
                <a:cs typeface="Tahoma"/>
              </a:rPr>
              <a:t>projektitiimin</a:t>
            </a:r>
            <a:r>
              <a:rPr sz="2700" spc="-155">
                <a:solidFill>
                  <a:srgbClr val="FFFFFF"/>
                </a:solidFill>
                <a:latin typeface="Tahoma"/>
                <a:cs typeface="Tahoma"/>
              </a:rPr>
              <a:t> </a:t>
            </a:r>
            <a:r>
              <a:rPr sz="2700" spc="-125">
                <a:solidFill>
                  <a:srgbClr val="FFFFFF"/>
                </a:solidFill>
                <a:latin typeface="Tahoma"/>
                <a:cs typeface="Tahoma"/>
              </a:rPr>
              <a:t>(8</a:t>
            </a:r>
            <a:r>
              <a:rPr sz="2700" spc="-160">
                <a:solidFill>
                  <a:srgbClr val="FFFFFF"/>
                </a:solidFill>
                <a:latin typeface="Tahoma"/>
                <a:cs typeface="Tahoma"/>
              </a:rPr>
              <a:t> </a:t>
            </a:r>
            <a:r>
              <a:rPr sz="2700" spc="-50" err="1">
                <a:solidFill>
                  <a:srgbClr val="FFFFFF"/>
                </a:solidFill>
                <a:latin typeface="Tahoma"/>
                <a:cs typeface="Tahoma"/>
              </a:rPr>
              <a:t>hlö</a:t>
            </a:r>
            <a:r>
              <a:rPr sz="2700" spc="-50">
                <a:solidFill>
                  <a:srgbClr val="FFFFFF"/>
                </a:solidFill>
                <a:latin typeface="Tahoma"/>
                <a:cs typeface="Tahoma"/>
              </a:rPr>
              <a:t>)</a:t>
            </a:r>
            <a:r>
              <a:rPr sz="2700" spc="-155">
                <a:solidFill>
                  <a:srgbClr val="FFFFFF"/>
                </a:solidFill>
                <a:latin typeface="Tahoma"/>
                <a:cs typeface="Tahoma"/>
              </a:rPr>
              <a:t> </a:t>
            </a:r>
            <a:endParaRPr sz="2700">
              <a:latin typeface="Tahoma"/>
              <a:cs typeface="Tahoma"/>
            </a:endParaRPr>
          </a:p>
          <a:p>
            <a:pPr marL="799465">
              <a:lnSpc>
                <a:spcPct val="100000"/>
              </a:lnSpc>
              <a:spcBef>
                <a:spcPts val="2565"/>
              </a:spcBef>
            </a:pPr>
            <a:r>
              <a:rPr sz="4550" b="1" spc="320">
                <a:solidFill>
                  <a:srgbClr val="FFFFFF"/>
                </a:solidFill>
                <a:latin typeface="Trebuchet MS"/>
                <a:cs typeface="Trebuchet MS"/>
              </a:rPr>
              <a:t>EDUSTUKSET</a:t>
            </a:r>
            <a:r>
              <a:rPr sz="4550" b="1" spc="-105">
                <a:solidFill>
                  <a:srgbClr val="FFFFFF"/>
                </a:solidFill>
                <a:latin typeface="Trebuchet MS"/>
                <a:cs typeface="Trebuchet MS"/>
              </a:rPr>
              <a:t> </a:t>
            </a:r>
            <a:r>
              <a:rPr sz="4550" b="1" spc="575">
                <a:solidFill>
                  <a:srgbClr val="FFFFFF"/>
                </a:solidFill>
                <a:latin typeface="Trebuchet MS"/>
                <a:cs typeface="Trebuchet MS"/>
              </a:rPr>
              <a:t>&amp;</a:t>
            </a:r>
            <a:r>
              <a:rPr sz="4550" b="1" spc="-105">
                <a:solidFill>
                  <a:srgbClr val="FFFFFF"/>
                </a:solidFill>
                <a:latin typeface="Trebuchet MS"/>
                <a:cs typeface="Trebuchet MS"/>
              </a:rPr>
              <a:t> </a:t>
            </a:r>
            <a:r>
              <a:rPr sz="4550" b="1" spc="325">
                <a:solidFill>
                  <a:srgbClr val="FFFFFF"/>
                </a:solidFill>
                <a:latin typeface="Trebuchet MS"/>
                <a:cs typeface="Trebuchet MS"/>
              </a:rPr>
              <a:t>YHTEISTYÖ</a:t>
            </a:r>
            <a:endParaRPr sz="4550">
              <a:latin typeface="Trebuchet MS"/>
              <a:cs typeface="Trebuchet MS"/>
            </a:endParaRPr>
          </a:p>
          <a:p>
            <a:pPr marL="594995" algn="l">
              <a:lnSpc>
                <a:spcPct val="118100"/>
              </a:lnSpc>
            </a:pPr>
            <a:r>
              <a:rPr lang="fi-FI" sz="2700" spc="-105">
                <a:solidFill>
                  <a:srgbClr val="FFFFFF"/>
                </a:solidFill>
                <a:latin typeface="Tahoma"/>
                <a:cs typeface="Tahoma"/>
              </a:rPr>
              <a:t>JES ry is invited to serve as the official partner for the Spring Challenge </a:t>
            </a:r>
            <a:r>
              <a:rPr lang="fi-FI" sz="2700" spc="-105" err="1">
                <a:solidFill>
                  <a:srgbClr val="FFFFFF"/>
                </a:solidFill>
                <a:latin typeface="Tahoma"/>
                <a:cs typeface="Tahoma"/>
              </a:rPr>
              <a:t>organized</a:t>
            </a:r>
            <a:r>
              <a:rPr lang="fi-FI" sz="2700" spc="-105">
                <a:solidFill>
                  <a:srgbClr val="FFFFFF"/>
                </a:solidFill>
                <a:latin typeface="Tahoma"/>
                <a:cs typeface="Tahoma"/>
              </a:rPr>
              <a:t> </a:t>
            </a:r>
            <a:r>
              <a:rPr lang="fi-FI" sz="2700" spc="-105" err="1">
                <a:solidFill>
                  <a:srgbClr val="FFFFFF"/>
                </a:solidFill>
                <a:latin typeface="Tahoma"/>
                <a:cs typeface="Tahoma"/>
              </a:rPr>
              <a:t>by</a:t>
            </a:r>
            <a:r>
              <a:rPr lang="fi-FI" sz="2700" spc="-105">
                <a:solidFill>
                  <a:srgbClr val="FFFFFF"/>
                </a:solidFill>
                <a:latin typeface="Tahoma"/>
                <a:cs typeface="Tahoma"/>
              </a:rPr>
              <a:t> JAMK </a:t>
            </a:r>
            <a:r>
              <a:rPr lang="fi-FI" sz="2700" spc="-105" err="1">
                <a:solidFill>
                  <a:srgbClr val="FFFFFF"/>
                </a:solidFill>
                <a:latin typeface="Tahoma"/>
                <a:cs typeface="Tahoma"/>
              </a:rPr>
              <a:t>Talent</a:t>
            </a:r>
            <a:r>
              <a:rPr lang="fi-FI" sz="2700" spc="-105">
                <a:solidFill>
                  <a:srgbClr val="FFFFFF"/>
                </a:solidFill>
                <a:latin typeface="Tahoma"/>
                <a:cs typeface="Tahoma"/>
              </a:rPr>
              <a:t> </a:t>
            </a:r>
            <a:r>
              <a:rPr lang="fi-FI" sz="2700" spc="-105" err="1">
                <a:solidFill>
                  <a:srgbClr val="FFFFFF"/>
                </a:solidFill>
                <a:latin typeface="Tahoma"/>
                <a:cs typeface="Tahoma"/>
              </a:rPr>
              <a:t>Boost</a:t>
            </a:r>
            <a:r>
              <a:rPr lang="fi-FI" sz="2700" spc="-105">
                <a:solidFill>
                  <a:srgbClr val="FFFFFF"/>
                </a:solidFill>
                <a:latin typeface="Tahoma"/>
                <a:cs typeface="Tahoma"/>
              </a:rPr>
              <a:t> and </a:t>
            </a:r>
            <a:r>
              <a:rPr lang="fi-FI" sz="2700" spc="-105" err="1">
                <a:solidFill>
                  <a:srgbClr val="FFFFFF"/>
                </a:solidFill>
                <a:latin typeface="Tahoma"/>
                <a:cs typeface="Tahoma"/>
              </a:rPr>
              <a:t>Brande</a:t>
            </a:r>
            <a:r>
              <a:rPr lang="fi-FI" sz="2700" spc="-105">
                <a:solidFill>
                  <a:srgbClr val="FFFFFF"/>
                </a:solidFill>
                <a:latin typeface="Tahoma"/>
                <a:cs typeface="Tahoma"/>
              </a:rPr>
              <a:t> Oy.</a:t>
            </a:r>
            <a:endParaRPr lang="fi-FI"/>
          </a:p>
          <a:p>
            <a:pPr marL="594995">
              <a:lnSpc>
                <a:spcPct val="100000"/>
              </a:lnSpc>
              <a:spcBef>
                <a:spcPts val="585"/>
              </a:spcBef>
            </a:pPr>
            <a:r>
              <a:rPr sz="2700" spc="-360">
                <a:solidFill>
                  <a:srgbClr val="FFFFFF"/>
                </a:solidFill>
                <a:latin typeface="Tahoma"/>
                <a:cs typeface="Tahoma"/>
              </a:rPr>
              <a:t>13.3.</a:t>
            </a:r>
            <a:r>
              <a:rPr sz="2700" spc="-165">
                <a:solidFill>
                  <a:srgbClr val="FFFFFF"/>
                </a:solidFill>
                <a:latin typeface="Tahoma"/>
                <a:cs typeface="Tahoma"/>
              </a:rPr>
              <a:t> </a:t>
            </a:r>
            <a:r>
              <a:rPr sz="2700" spc="-10" err="1">
                <a:solidFill>
                  <a:srgbClr val="FFFFFF"/>
                </a:solidFill>
                <a:latin typeface="Tahoma"/>
                <a:cs typeface="Tahoma"/>
              </a:rPr>
              <a:t>Rinnerieha</a:t>
            </a:r>
            <a:endParaRPr sz="2700">
              <a:latin typeface="Tahoma"/>
              <a:cs typeface="Tahoma"/>
            </a:endParaRPr>
          </a:p>
          <a:p>
            <a:pPr marL="594995">
              <a:spcBef>
                <a:spcPts val="585"/>
              </a:spcBef>
            </a:pPr>
            <a:r>
              <a:rPr lang="fi-FI" sz="2700" spc="-10">
                <a:solidFill>
                  <a:srgbClr val="FFFFFF"/>
                </a:solidFill>
                <a:latin typeface="Tahoma"/>
                <a:cs typeface="Tahoma"/>
              </a:rPr>
              <a:t>13.3 </a:t>
            </a:r>
            <a:r>
              <a:rPr lang="fi-FI" sz="2700" spc="-10" err="1">
                <a:solidFill>
                  <a:srgbClr val="FFFFFF"/>
                </a:solidFill>
                <a:latin typeface="Tahoma"/>
                <a:cs typeface="Tahoma"/>
              </a:rPr>
              <a:t>Forthem</a:t>
            </a:r>
            <a:r>
              <a:rPr lang="fi-FI" sz="2700" spc="-10">
                <a:solidFill>
                  <a:srgbClr val="FFFFFF"/>
                </a:solidFill>
                <a:latin typeface="Tahoma"/>
                <a:cs typeface="Tahoma"/>
              </a:rPr>
              <a:t> STARTUP DAY</a:t>
            </a:r>
            <a:endParaRPr lang="fi-FI" sz="2700" spc="-10">
              <a:solidFill>
                <a:srgbClr val="FFFFFF"/>
              </a:solidFill>
              <a:latin typeface="Tahoma"/>
              <a:ea typeface="Tahoma"/>
              <a:cs typeface="Tahoma"/>
            </a:endParaRPr>
          </a:p>
          <a:p>
            <a:pPr marL="594995" marR="1798955">
              <a:lnSpc>
                <a:spcPts val="3820"/>
              </a:lnSpc>
              <a:spcBef>
                <a:spcPts val="114"/>
              </a:spcBef>
            </a:pPr>
            <a:r>
              <a:rPr lang="fi-FI" sz="2700" spc="-320">
                <a:solidFill>
                  <a:srgbClr val="FFFFFF"/>
                </a:solidFill>
                <a:latin typeface="Tahoma"/>
                <a:cs typeface="Tahoma"/>
              </a:rPr>
              <a:t>25.3</a:t>
            </a:r>
            <a:r>
              <a:rPr sz="2700" spc="-320">
                <a:solidFill>
                  <a:srgbClr val="FFFFFF"/>
                </a:solidFill>
                <a:latin typeface="Tahoma"/>
                <a:cs typeface="Tahoma"/>
              </a:rPr>
              <a:t>.</a:t>
            </a:r>
            <a:r>
              <a:rPr sz="2700" spc="-165">
                <a:solidFill>
                  <a:srgbClr val="FFFFFF"/>
                </a:solidFill>
                <a:latin typeface="Tahoma"/>
                <a:cs typeface="Tahoma"/>
              </a:rPr>
              <a:t> </a:t>
            </a:r>
            <a:r>
              <a:rPr lang="fi-FI" sz="2700" spc="-95">
                <a:solidFill>
                  <a:srgbClr val="FFFFFF"/>
                </a:solidFill>
                <a:latin typeface="Tahoma"/>
                <a:cs typeface="Tahoma"/>
              </a:rPr>
              <a:t>JAMK Activity </a:t>
            </a:r>
            <a:r>
              <a:rPr lang="fi-FI" sz="2700" spc="-95" err="1">
                <a:solidFill>
                  <a:srgbClr val="FFFFFF"/>
                </a:solidFill>
                <a:latin typeface="Tahoma"/>
                <a:cs typeface="Tahoma"/>
              </a:rPr>
              <a:t>Fair</a:t>
            </a:r>
            <a:endParaRPr lang="fi-FI" sz="2700" spc="-95">
              <a:solidFill>
                <a:srgbClr val="FFFFFF"/>
              </a:solidFill>
              <a:latin typeface="Tahoma"/>
              <a:cs typeface="Tahoma"/>
            </a:endParaRPr>
          </a:p>
          <a:p>
            <a:pPr marL="594995" marR="1798955">
              <a:lnSpc>
                <a:spcPts val="3820"/>
              </a:lnSpc>
              <a:spcBef>
                <a:spcPts val="112"/>
              </a:spcBef>
            </a:pPr>
            <a:r>
              <a:rPr lang="fi-FI" sz="2700" spc="-95">
                <a:solidFill>
                  <a:srgbClr val="FFFFFF"/>
                </a:solidFill>
                <a:latin typeface="Tahoma"/>
                <a:ea typeface="Tahoma"/>
                <a:cs typeface="Tahoma"/>
              </a:rPr>
              <a:t>?.4. Deep </a:t>
            </a:r>
            <a:r>
              <a:rPr lang="fi-FI" sz="2700" spc="-95" err="1">
                <a:solidFill>
                  <a:srgbClr val="FFFFFF"/>
                </a:solidFill>
                <a:latin typeface="Tahoma"/>
                <a:ea typeface="Tahoma"/>
                <a:cs typeface="Tahoma"/>
              </a:rPr>
              <a:t>Dive</a:t>
            </a:r>
            <a:endParaRPr lang="fi-FI"/>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303796"/>
              <a:ext cx="7879080" cy="7489190"/>
            </a:xfrm>
            <a:custGeom>
              <a:avLst/>
              <a:gdLst/>
              <a:ahLst/>
              <a:cxnLst/>
              <a:rect l="l" t="t" r="r" b="b"/>
              <a:pathLst>
                <a:path w="7879080" h="7489190">
                  <a:moveTo>
                    <a:pt x="7878737" y="3744099"/>
                  </a:moveTo>
                  <a:lnTo>
                    <a:pt x="7877403" y="3737381"/>
                  </a:lnTo>
                  <a:lnTo>
                    <a:pt x="7873390" y="3731399"/>
                  </a:lnTo>
                  <a:lnTo>
                    <a:pt x="7836078" y="3694087"/>
                  </a:lnTo>
                  <a:lnTo>
                    <a:pt x="7836078" y="3744099"/>
                  </a:lnTo>
                  <a:lnTo>
                    <a:pt x="4134053" y="7446124"/>
                  </a:lnTo>
                  <a:lnTo>
                    <a:pt x="1891563" y="5203647"/>
                  </a:lnTo>
                  <a:lnTo>
                    <a:pt x="3338715" y="3756799"/>
                  </a:lnTo>
                  <a:lnTo>
                    <a:pt x="3342297" y="3750818"/>
                  </a:lnTo>
                  <a:lnTo>
                    <a:pt x="3343478" y="3744099"/>
                  </a:lnTo>
                  <a:lnTo>
                    <a:pt x="3342297" y="3737381"/>
                  </a:lnTo>
                  <a:lnTo>
                    <a:pt x="3338715" y="3731399"/>
                  </a:lnTo>
                  <a:lnTo>
                    <a:pt x="3300615" y="3693312"/>
                  </a:lnTo>
                  <a:lnTo>
                    <a:pt x="3300615" y="3744099"/>
                  </a:lnTo>
                  <a:lnTo>
                    <a:pt x="1866468" y="5178552"/>
                  </a:lnTo>
                  <a:lnTo>
                    <a:pt x="432028" y="3744099"/>
                  </a:lnTo>
                  <a:lnTo>
                    <a:pt x="1866468" y="2309965"/>
                  </a:lnTo>
                  <a:lnTo>
                    <a:pt x="3300615" y="3744099"/>
                  </a:lnTo>
                  <a:lnTo>
                    <a:pt x="3300615" y="3693312"/>
                  </a:lnTo>
                  <a:lnTo>
                    <a:pt x="1891715" y="2284717"/>
                  </a:lnTo>
                  <a:lnTo>
                    <a:pt x="4134053" y="42862"/>
                  </a:lnTo>
                  <a:lnTo>
                    <a:pt x="7836078" y="3744099"/>
                  </a:lnTo>
                  <a:lnTo>
                    <a:pt x="7836078" y="3694087"/>
                  </a:lnTo>
                  <a:lnTo>
                    <a:pt x="4184853" y="42862"/>
                  </a:lnTo>
                  <a:lnTo>
                    <a:pt x="4146753" y="4762"/>
                  </a:lnTo>
                  <a:lnTo>
                    <a:pt x="4140771" y="1193"/>
                  </a:lnTo>
                  <a:lnTo>
                    <a:pt x="4134053" y="0"/>
                  </a:lnTo>
                  <a:lnTo>
                    <a:pt x="4127335" y="1193"/>
                  </a:lnTo>
                  <a:lnTo>
                    <a:pt x="4121353" y="4762"/>
                  </a:lnTo>
                  <a:lnTo>
                    <a:pt x="1866557" y="2259558"/>
                  </a:lnTo>
                  <a:lnTo>
                    <a:pt x="0" y="393382"/>
                  </a:lnTo>
                  <a:lnTo>
                    <a:pt x="0" y="443471"/>
                  </a:lnTo>
                  <a:lnTo>
                    <a:pt x="1841309" y="2284806"/>
                  </a:lnTo>
                  <a:lnTo>
                    <a:pt x="394716" y="3731399"/>
                  </a:lnTo>
                  <a:lnTo>
                    <a:pt x="390702" y="3737381"/>
                  </a:lnTo>
                  <a:lnTo>
                    <a:pt x="389369" y="3744099"/>
                  </a:lnTo>
                  <a:lnTo>
                    <a:pt x="390702" y="3750818"/>
                  </a:lnTo>
                  <a:lnTo>
                    <a:pt x="394716" y="3756799"/>
                  </a:lnTo>
                  <a:lnTo>
                    <a:pt x="1841474" y="5203558"/>
                  </a:lnTo>
                  <a:lnTo>
                    <a:pt x="0" y="7045439"/>
                  </a:lnTo>
                  <a:lnTo>
                    <a:pt x="0" y="7094817"/>
                  </a:lnTo>
                  <a:lnTo>
                    <a:pt x="1866557" y="5228653"/>
                  </a:lnTo>
                  <a:lnTo>
                    <a:pt x="4121353" y="7483424"/>
                  </a:lnTo>
                  <a:lnTo>
                    <a:pt x="4127335" y="7487450"/>
                  </a:lnTo>
                  <a:lnTo>
                    <a:pt x="4134053" y="7488783"/>
                  </a:lnTo>
                  <a:lnTo>
                    <a:pt x="4140771" y="7487450"/>
                  </a:lnTo>
                  <a:lnTo>
                    <a:pt x="4146753" y="7483424"/>
                  </a:lnTo>
                  <a:lnTo>
                    <a:pt x="4184053" y="7446124"/>
                  </a:lnTo>
                  <a:lnTo>
                    <a:pt x="7873390" y="3756799"/>
                  </a:lnTo>
                  <a:lnTo>
                    <a:pt x="7877403" y="3750818"/>
                  </a:lnTo>
                  <a:lnTo>
                    <a:pt x="7878737" y="3744099"/>
                  </a:lnTo>
                  <a:close/>
                </a:path>
              </a:pathLst>
            </a:custGeom>
            <a:solidFill>
              <a:srgbClr val="FFFFFF"/>
            </a:solidFill>
          </p:spPr>
          <p:txBody>
            <a:bodyPr wrap="square" lIns="0" tIns="0" rIns="0" bIns="0" rtlCol="0"/>
            <a:lstStyle/>
            <a:p>
              <a:endParaRPr/>
            </a:p>
          </p:txBody>
        </p:sp>
      </p:grpSp>
      <p:grpSp>
        <p:nvGrpSpPr>
          <p:cNvPr id="5" name="object 5"/>
          <p:cNvGrpSpPr/>
          <p:nvPr/>
        </p:nvGrpSpPr>
        <p:grpSpPr>
          <a:xfrm>
            <a:off x="0" y="-38080"/>
            <a:ext cx="18326100" cy="10325100"/>
            <a:chOff x="0" y="-38080"/>
            <a:chExt cx="18326100" cy="10325100"/>
          </a:xfrm>
        </p:grpSpPr>
        <p:sp>
          <p:nvSpPr>
            <p:cNvPr id="6" name="object 6"/>
            <p:cNvSpPr/>
            <p:nvPr/>
          </p:nvSpPr>
          <p:spPr>
            <a:xfrm>
              <a:off x="0" y="5488733"/>
              <a:ext cx="5611495" cy="4798695"/>
            </a:xfrm>
            <a:custGeom>
              <a:avLst/>
              <a:gdLst/>
              <a:ahLst/>
              <a:cxnLst/>
              <a:rect l="l" t="t" r="r" b="b"/>
              <a:pathLst>
                <a:path w="5611495" h="4798695">
                  <a:moveTo>
                    <a:pt x="0" y="1909394"/>
                  </a:moveTo>
                  <a:lnTo>
                    <a:pt x="0" y="1859387"/>
                  </a:lnTo>
                  <a:lnTo>
                    <a:pt x="1854424" y="5357"/>
                  </a:lnTo>
                  <a:lnTo>
                    <a:pt x="1859943" y="1339"/>
                  </a:lnTo>
                  <a:lnTo>
                    <a:pt x="1866429" y="0"/>
                  </a:lnTo>
                  <a:lnTo>
                    <a:pt x="1873064" y="1339"/>
                  </a:lnTo>
                  <a:lnTo>
                    <a:pt x="1879030" y="5357"/>
                  </a:lnTo>
                  <a:lnTo>
                    <a:pt x="1916336" y="42663"/>
                  </a:lnTo>
                  <a:lnTo>
                    <a:pt x="1866330" y="42663"/>
                  </a:lnTo>
                  <a:lnTo>
                    <a:pt x="0" y="1909394"/>
                  </a:lnTo>
                  <a:close/>
                </a:path>
                <a:path w="5611495" h="4798695">
                  <a:moveTo>
                    <a:pt x="4564793" y="4798258"/>
                  </a:moveTo>
                  <a:lnTo>
                    <a:pt x="4514787" y="4798258"/>
                  </a:lnTo>
                  <a:lnTo>
                    <a:pt x="5568356" y="3744690"/>
                  </a:lnTo>
                  <a:lnTo>
                    <a:pt x="1866330" y="42663"/>
                  </a:lnTo>
                  <a:lnTo>
                    <a:pt x="1916336" y="42663"/>
                  </a:lnTo>
                  <a:lnTo>
                    <a:pt x="5605662" y="3731990"/>
                  </a:lnTo>
                  <a:lnTo>
                    <a:pt x="5609680" y="3737967"/>
                  </a:lnTo>
                  <a:lnTo>
                    <a:pt x="5611020" y="3744690"/>
                  </a:lnTo>
                  <a:lnTo>
                    <a:pt x="5609680" y="3751412"/>
                  </a:lnTo>
                  <a:lnTo>
                    <a:pt x="5605662" y="3757389"/>
                  </a:lnTo>
                  <a:lnTo>
                    <a:pt x="4564793" y="4798258"/>
                  </a:lnTo>
                  <a:close/>
                </a:path>
              </a:pathLst>
            </a:custGeom>
            <a:solidFill>
              <a:srgbClr val="FFFFFF"/>
            </a:solidFill>
          </p:spPr>
          <p:txBody>
            <a:bodyPr wrap="square" lIns="0" tIns="0" rIns="0" bIns="0" rtlCol="0"/>
            <a:lstStyle/>
            <a:p>
              <a:endParaRPr/>
            </a:p>
          </p:txBody>
        </p:sp>
        <p:sp>
          <p:nvSpPr>
            <p:cNvPr id="7" name="object 7"/>
            <p:cNvSpPr/>
            <p:nvPr/>
          </p:nvSpPr>
          <p:spPr>
            <a:xfrm>
              <a:off x="5506564" y="1028663"/>
              <a:ext cx="12781915" cy="9258935"/>
            </a:xfrm>
            <a:custGeom>
              <a:avLst/>
              <a:gdLst/>
              <a:ahLst/>
              <a:cxnLst/>
              <a:rect l="l" t="t" r="r" b="b"/>
              <a:pathLst>
                <a:path w="12781915" h="9258935">
                  <a:moveTo>
                    <a:pt x="12781435" y="6409378"/>
                  </a:moveTo>
                  <a:lnTo>
                    <a:pt x="9932477" y="9258335"/>
                  </a:lnTo>
                  <a:lnTo>
                    <a:pt x="2878017" y="9258338"/>
                  </a:lnTo>
                  <a:lnTo>
                    <a:pt x="0" y="6380321"/>
                  </a:lnTo>
                  <a:lnTo>
                    <a:pt x="6380321" y="0"/>
                  </a:lnTo>
                  <a:lnTo>
                    <a:pt x="12781433" y="6401112"/>
                  </a:lnTo>
                  <a:lnTo>
                    <a:pt x="12781435" y="6409378"/>
                  </a:lnTo>
                  <a:close/>
                </a:path>
              </a:pathLst>
            </a:custGeom>
            <a:solidFill>
              <a:srgbClr val="1D3C5B">
                <a:alpha val="84999"/>
              </a:srgbClr>
            </a:solidFill>
          </p:spPr>
          <p:txBody>
            <a:bodyPr wrap="square" lIns="0" tIns="0" rIns="0" bIns="0" rtlCol="0"/>
            <a:lstStyle/>
            <a:p>
              <a:endParaRPr/>
            </a:p>
          </p:txBody>
        </p:sp>
        <p:sp>
          <p:nvSpPr>
            <p:cNvPr id="8" name="object 8"/>
            <p:cNvSpPr/>
            <p:nvPr/>
          </p:nvSpPr>
          <p:spPr>
            <a:xfrm>
              <a:off x="14899110" y="763918"/>
              <a:ext cx="3388995" cy="3404235"/>
            </a:xfrm>
            <a:custGeom>
              <a:avLst/>
              <a:gdLst/>
              <a:ahLst/>
              <a:cxnLst/>
              <a:rect l="l" t="t" r="r" b="b"/>
              <a:pathLst>
                <a:path w="3388994" h="3404235">
                  <a:moveTo>
                    <a:pt x="3388881" y="1718007"/>
                  </a:moveTo>
                  <a:lnTo>
                    <a:pt x="1702914" y="3403974"/>
                  </a:lnTo>
                  <a:lnTo>
                    <a:pt x="0" y="1701074"/>
                  </a:lnTo>
                  <a:lnTo>
                    <a:pt x="1701034" y="0"/>
                  </a:lnTo>
                  <a:lnTo>
                    <a:pt x="3388882" y="1687847"/>
                  </a:lnTo>
                </a:path>
              </a:pathLst>
            </a:custGeom>
            <a:ln w="76200">
              <a:solidFill>
                <a:srgbClr val="FFFFFF"/>
              </a:solidFill>
            </a:ln>
          </p:spPr>
          <p:txBody>
            <a:bodyPr wrap="square" lIns="0" tIns="0" rIns="0" bIns="0" rtlCol="0"/>
            <a:lstStyle/>
            <a:p>
              <a:endParaRPr/>
            </a:p>
          </p:txBody>
        </p:sp>
        <p:sp>
          <p:nvSpPr>
            <p:cNvPr id="9" name="object 9"/>
            <p:cNvSpPr/>
            <p:nvPr/>
          </p:nvSpPr>
          <p:spPr>
            <a:xfrm>
              <a:off x="15353476" y="-3"/>
              <a:ext cx="2484120" cy="1854835"/>
            </a:xfrm>
            <a:custGeom>
              <a:avLst/>
              <a:gdLst/>
              <a:ahLst/>
              <a:cxnLst/>
              <a:rect l="l" t="t" r="r" b="b"/>
              <a:pathLst>
                <a:path w="2484119" h="1854835">
                  <a:moveTo>
                    <a:pt x="1875517" y="26"/>
                  </a:moveTo>
                  <a:lnTo>
                    <a:pt x="2483991" y="608500"/>
                  </a:lnTo>
                  <a:lnTo>
                    <a:pt x="1237998" y="1854489"/>
                  </a:lnTo>
                  <a:lnTo>
                    <a:pt x="0" y="616454"/>
                  </a:lnTo>
                  <a:lnTo>
                    <a:pt x="616454" y="0"/>
                  </a:lnTo>
                </a:path>
              </a:pathLst>
            </a:custGeom>
            <a:ln w="76154">
              <a:solidFill>
                <a:srgbClr val="FFFFFF"/>
              </a:solidFill>
            </a:ln>
          </p:spPr>
          <p:txBody>
            <a:bodyPr wrap="square" lIns="0" tIns="0" rIns="0" bIns="0" rtlCol="0"/>
            <a:lstStyle/>
            <a:p>
              <a:endParaRPr/>
            </a:p>
          </p:txBody>
        </p:sp>
        <p:sp>
          <p:nvSpPr>
            <p:cNvPr id="10" name="object 10"/>
            <p:cNvSpPr/>
            <p:nvPr/>
          </p:nvSpPr>
          <p:spPr>
            <a:xfrm>
              <a:off x="10662147" y="1"/>
              <a:ext cx="2484120" cy="2471420"/>
            </a:xfrm>
            <a:custGeom>
              <a:avLst/>
              <a:gdLst/>
              <a:ahLst/>
              <a:cxnLst/>
              <a:rect l="l" t="t" r="r" b="b"/>
              <a:pathLst>
                <a:path w="2484119" h="2471420">
                  <a:moveTo>
                    <a:pt x="1258915" y="18"/>
                  </a:moveTo>
                  <a:lnTo>
                    <a:pt x="2483975" y="1225078"/>
                  </a:lnTo>
                  <a:lnTo>
                    <a:pt x="1237998" y="2471083"/>
                  </a:lnTo>
                  <a:lnTo>
                    <a:pt x="0" y="1233048"/>
                  </a:lnTo>
                  <a:lnTo>
                    <a:pt x="1233048" y="0"/>
                  </a:lnTo>
                </a:path>
              </a:pathLst>
            </a:custGeom>
            <a:ln w="76154">
              <a:solidFill>
                <a:srgbClr val="FFFFFF"/>
              </a:solidFill>
            </a:ln>
          </p:spPr>
          <p:txBody>
            <a:bodyPr wrap="square" lIns="0" tIns="0" rIns="0" bIns="0" rtlCol="0"/>
            <a:lstStyle/>
            <a:p>
              <a:endParaRPr/>
            </a:p>
          </p:txBody>
        </p:sp>
        <p:sp>
          <p:nvSpPr>
            <p:cNvPr id="11" name="object 11"/>
            <p:cNvSpPr/>
            <p:nvPr/>
          </p:nvSpPr>
          <p:spPr>
            <a:xfrm>
              <a:off x="12521610" y="300802"/>
              <a:ext cx="1856739" cy="1856739"/>
            </a:xfrm>
            <a:custGeom>
              <a:avLst/>
              <a:gdLst/>
              <a:ahLst/>
              <a:cxnLst/>
              <a:rect l="l" t="t" r="r" b="b"/>
              <a:pathLst>
                <a:path w="1856740" h="1856739">
                  <a:moveTo>
                    <a:pt x="0" y="920439"/>
                  </a:moveTo>
                  <a:lnTo>
                    <a:pt x="920431" y="0"/>
                  </a:lnTo>
                  <a:lnTo>
                    <a:pt x="1856623" y="936192"/>
                  </a:lnTo>
                  <a:lnTo>
                    <a:pt x="936186" y="1856610"/>
                  </a:lnTo>
                  <a:lnTo>
                    <a:pt x="0" y="920439"/>
                  </a:lnTo>
                </a:path>
              </a:pathLst>
            </a:custGeom>
            <a:ln w="76054">
              <a:solidFill>
                <a:srgbClr val="FFFFFF"/>
              </a:solidFill>
            </a:ln>
          </p:spPr>
          <p:txBody>
            <a:bodyPr wrap="square" lIns="0" tIns="0" rIns="0" bIns="0" rtlCol="0"/>
            <a:lstStyle/>
            <a:p>
              <a:endParaRPr/>
            </a:p>
          </p:txBody>
        </p:sp>
        <p:sp>
          <p:nvSpPr>
            <p:cNvPr id="12" name="object 12"/>
            <p:cNvSpPr/>
            <p:nvPr/>
          </p:nvSpPr>
          <p:spPr>
            <a:xfrm>
              <a:off x="10548487" y="4709136"/>
              <a:ext cx="2762885" cy="0"/>
            </a:xfrm>
            <a:custGeom>
              <a:avLst/>
              <a:gdLst/>
              <a:ahLst/>
              <a:cxnLst/>
              <a:rect l="l" t="t" r="r" b="b"/>
              <a:pathLst>
                <a:path w="2762884">
                  <a:moveTo>
                    <a:pt x="0" y="0"/>
                  </a:moveTo>
                  <a:lnTo>
                    <a:pt x="2762286" y="0"/>
                  </a:lnTo>
                </a:path>
              </a:pathLst>
            </a:custGeom>
            <a:ln w="28544">
              <a:solidFill>
                <a:srgbClr val="FFFFFF"/>
              </a:solidFill>
            </a:ln>
          </p:spPr>
          <p:txBody>
            <a:bodyPr wrap="square" lIns="0" tIns="0" rIns="0" bIns="0" rtlCol="0"/>
            <a:lstStyle/>
            <a:p>
              <a:endParaRPr/>
            </a:p>
          </p:txBody>
        </p:sp>
        <p:sp>
          <p:nvSpPr>
            <p:cNvPr id="13" name="object 13"/>
            <p:cNvSpPr/>
            <p:nvPr/>
          </p:nvSpPr>
          <p:spPr>
            <a:xfrm>
              <a:off x="10522274" y="9243981"/>
              <a:ext cx="2762885" cy="0"/>
            </a:xfrm>
            <a:custGeom>
              <a:avLst/>
              <a:gdLst/>
              <a:ahLst/>
              <a:cxnLst/>
              <a:rect l="l" t="t" r="r" b="b"/>
              <a:pathLst>
                <a:path w="2762884">
                  <a:moveTo>
                    <a:pt x="0" y="0"/>
                  </a:moveTo>
                  <a:lnTo>
                    <a:pt x="2762286" y="0"/>
                  </a:lnTo>
                </a:path>
              </a:pathLst>
            </a:custGeom>
            <a:ln w="28544">
              <a:solidFill>
                <a:srgbClr val="FFFFFF"/>
              </a:solidFill>
            </a:ln>
          </p:spPr>
          <p:txBody>
            <a:bodyPr wrap="square" lIns="0" tIns="0" rIns="0" bIns="0" rtlCol="0"/>
            <a:lstStyle/>
            <a:p>
              <a:endParaRPr/>
            </a:p>
          </p:txBody>
        </p:sp>
      </p:grpSp>
      <p:sp>
        <p:nvSpPr>
          <p:cNvPr id="14" name="object 14"/>
          <p:cNvSpPr txBox="1">
            <a:spLocks noGrp="1"/>
          </p:cNvSpPr>
          <p:nvPr>
            <p:ph type="title"/>
          </p:nvPr>
        </p:nvSpPr>
        <p:spPr>
          <a:xfrm>
            <a:off x="10004585" y="3170954"/>
            <a:ext cx="3853179" cy="1062990"/>
          </a:xfrm>
          <a:prstGeom prst="rect">
            <a:avLst/>
          </a:prstGeom>
        </p:spPr>
        <p:txBody>
          <a:bodyPr vert="horz" wrap="square" lIns="0" tIns="13335" rIns="0" bIns="0" rtlCol="0">
            <a:spAutoFit/>
          </a:bodyPr>
          <a:lstStyle/>
          <a:p>
            <a:pPr marL="12700">
              <a:lnSpc>
                <a:spcPct val="100000"/>
              </a:lnSpc>
              <a:spcBef>
                <a:spcPts val="105"/>
              </a:spcBef>
            </a:pPr>
            <a:r>
              <a:rPr sz="6800" spc="755">
                <a:solidFill>
                  <a:srgbClr val="FFFFFF"/>
                </a:solidFill>
              </a:rPr>
              <a:t>THANKS</a:t>
            </a:r>
            <a:endParaRPr sz="6800"/>
          </a:p>
        </p:txBody>
      </p:sp>
      <p:sp>
        <p:nvSpPr>
          <p:cNvPr id="15" name="object 15"/>
          <p:cNvSpPr txBox="1"/>
          <p:nvPr/>
        </p:nvSpPr>
        <p:spPr>
          <a:xfrm>
            <a:off x="8655981" y="4798952"/>
            <a:ext cx="6687185" cy="4181209"/>
          </a:xfrm>
          <a:prstGeom prst="rect">
            <a:avLst/>
          </a:prstGeom>
        </p:spPr>
        <p:txBody>
          <a:bodyPr vert="horz" wrap="square" lIns="0" tIns="85725" rIns="0" bIns="0" rtlCol="0" anchor="t">
            <a:spAutoFit/>
          </a:bodyPr>
          <a:lstStyle/>
          <a:p>
            <a:pPr marL="12700" marR="5080" algn="ctr">
              <a:lnSpc>
                <a:spcPts val="7430"/>
              </a:lnSpc>
              <a:spcBef>
                <a:spcPts val="675"/>
              </a:spcBef>
            </a:pPr>
            <a:r>
              <a:rPr lang="fi-FI" sz="6500" spc="-10">
                <a:solidFill>
                  <a:srgbClr val="F0FDFF"/>
                </a:solidFill>
                <a:latin typeface="Lucida Sans Unicode"/>
                <a:cs typeface="Lucida Sans Unicode"/>
              </a:rPr>
              <a:t>Jyväskylä</a:t>
            </a:r>
            <a:r>
              <a:rPr sz="6500" spc="-10">
                <a:solidFill>
                  <a:srgbClr val="F0FDFF"/>
                </a:solidFill>
                <a:latin typeface="Lucida Sans Unicode"/>
                <a:cs typeface="Lucida Sans Unicode"/>
              </a:rPr>
              <a:t> </a:t>
            </a:r>
            <a:r>
              <a:rPr lang="fi-FI" sz="6500" spc="-640">
                <a:solidFill>
                  <a:srgbClr val="F0FDFF"/>
                </a:solidFill>
                <a:latin typeface="Lucida Sans Unicode"/>
                <a:cs typeface="Lucida Sans Unicode"/>
              </a:rPr>
              <a:t>ENTREPRENEURSHIP</a:t>
            </a:r>
            <a:endParaRPr sz="6500" err="1">
              <a:latin typeface="Lucida Sans Unicode"/>
              <a:cs typeface="Lucida Sans Unicode"/>
            </a:endParaRPr>
          </a:p>
          <a:p>
            <a:pPr algn="ctr">
              <a:lnSpc>
                <a:spcPts val="7234"/>
              </a:lnSpc>
            </a:pPr>
            <a:r>
              <a:rPr sz="6500" spc="-270" err="1">
                <a:solidFill>
                  <a:srgbClr val="F0FDFF"/>
                </a:solidFill>
                <a:latin typeface="Lucida Sans Unicode"/>
                <a:cs typeface="Lucida Sans Unicode"/>
              </a:rPr>
              <a:t>SocIETy</a:t>
            </a:r>
            <a:endParaRPr sz="6500" err="1">
              <a:latin typeface="Lucida Sans Unicode"/>
              <a:cs typeface="Lucida Sans Unicode"/>
            </a:endParaRPr>
          </a:p>
          <a:p>
            <a:pPr marL="1248410" marR="1292860" indent="-635" algn="ctr">
              <a:lnSpc>
                <a:spcPct val="116100"/>
              </a:lnSpc>
              <a:spcBef>
                <a:spcPts val="610"/>
              </a:spcBef>
            </a:pPr>
            <a:r>
              <a:rPr sz="3500" b="1" spc="265">
                <a:solidFill>
                  <a:srgbClr val="FFFFFF"/>
                </a:solidFill>
                <a:latin typeface="Trebuchet MS"/>
                <a:cs typeface="Trebuchet MS"/>
                <a:hlinkClick r:id="rId3"/>
              </a:rPr>
              <a:t>WWW.JKLES.FI</a:t>
            </a:r>
            <a:r>
              <a:rPr sz="3500" b="1" spc="265">
                <a:solidFill>
                  <a:srgbClr val="FFFFFF"/>
                </a:solidFill>
                <a:latin typeface="Trebuchet MS"/>
                <a:cs typeface="Trebuchet MS"/>
              </a:rPr>
              <a:t> </a:t>
            </a:r>
            <a:r>
              <a:rPr sz="3500" b="1" spc="310">
                <a:solidFill>
                  <a:srgbClr val="FFFFFF"/>
                </a:solidFill>
                <a:latin typeface="Trebuchet MS"/>
                <a:cs typeface="Trebuchet MS"/>
              </a:rPr>
              <a:t>@JYVASKYLA_ES</a:t>
            </a:r>
            <a:endParaRPr sz="3500">
              <a:latin typeface="Trebuchet MS"/>
              <a:cs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isällön paikkamerkki 4">
            <a:extLst>
              <a:ext uri="{FF2B5EF4-FFF2-40B4-BE49-F238E27FC236}">
                <a16:creationId xmlns:a16="http://schemas.microsoft.com/office/drawing/2014/main" id="{2620546F-6C72-5864-7277-92AFDA696194}"/>
              </a:ext>
            </a:extLst>
          </p:cNvPr>
          <p:cNvGraphicFramePr>
            <a:graphicFrameLocks noGrp="1"/>
          </p:cNvGraphicFramePr>
          <p:nvPr>
            <p:ph sz="half" idx="2"/>
            <p:extLst>
              <p:ext uri="{D42A27DB-BD31-4B8C-83A1-F6EECF244321}">
                <p14:modId xmlns:p14="http://schemas.microsoft.com/office/powerpoint/2010/main" val="1126426061"/>
              </p:ext>
            </p:extLst>
          </p:nvPr>
        </p:nvGraphicFramePr>
        <p:xfrm>
          <a:off x="968232" y="8464423"/>
          <a:ext cx="15490966" cy="1016408"/>
        </p:xfrm>
        <a:graphic>
          <a:graphicData uri="http://schemas.openxmlformats.org/drawingml/2006/table">
            <a:tbl>
              <a:tblPr/>
              <a:tblGrid>
                <a:gridCol w="1396534">
                  <a:extLst>
                    <a:ext uri="{9D8B030D-6E8A-4147-A177-3AD203B41FA5}">
                      <a16:colId xmlns:a16="http://schemas.microsoft.com/office/drawing/2014/main" val="2609152039"/>
                    </a:ext>
                  </a:extLst>
                </a:gridCol>
                <a:gridCol w="1032731">
                  <a:extLst>
                    <a:ext uri="{9D8B030D-6E8A-4147-A177-3AD203B41FA5}">
                      <a16:colId xmlns:a16="http://schemas.microsoft.com/office/drawing/2014/main" val="3149482864"/>
                    </a:ext>
                  </a:extLst>
                </a:gridCol>
                <a:gridCol w="1009260">
                  <a:extLst>
                    <a:ext uri="{9D8B030D-6E8A-4147-A177-3AD203B41FA5}">
                      <a16:colId xmlns:a16="http://schemas.microsoft.com/office/drawing/2014/main" val="2794775586"/>
                    </a:ext>
                  </a:extLst>
                </a:gridCol>
                <a:gridCol w="1267443">
                  <a:extLst>
                    <a:ext uri="{9D8B030D-6E8A-4147-A177-3AD203B41FA5}">
                      <a16:colId xmlns:a16="http://schemas.microsoft.com/office/drawing/2014/main" val="387530989"/>
                    </a:ext>
                  </a:extLst>
                </a:gridCol>
                <a:gridCol w="8273583">
                  <a:extLst>
                    <a:ext uri="{9D8B030D-6E8A-4147-A177-3AD203B41FA5}">
                      <a16:colId xmlns:a16="http://schemas.microsoft.com/office/drawing/2014/main" val="67505745"/>
                    </a:ext>
                  </a:extLst>
                </a:gridCol>
                <a:gridCol w="880169">
                  <a:extLst>
                    <a:ext uri="{9D8B030D-6E8A-4147-A177-3AD203B41FA5}">
                      <a16:colId xmlns:a16="http://schemas.microsoft.com/office/drawing/2014/main" val="2751984062"/>
                    </a:ext>
                  </a:extLst>
                </a:gridCol>
                <a:gridCol w="1631246">
                  <a:extLst>
                    <a:ext uri="{9D8B030D-6E8A-4147-A177-3AD203B41FA5}">
                      <a16:colId xmlns:a16="http://schemas.microsoft.com/office/drawing/2014/main" val="2338596608"/>
                    </a:ext>
                  </a:extLst>
                </a:gridCol>
              </a:tblGrid>
              <a:tr h="270810">
                <a:tc gridSpan="3">
                  <a:txBody>
                    <a:bodyPr/>
                    <a:lstStyle/>
                    <a:p>
                      <a:pPr algn="ctr" fontAlgn="b">
                        <a:buNone/>
                      </a:pPr>
                      <a:r>
                        <a:rPr lang="fi-FI" sz="700" b="1" i="0" u="none" strike="noStrike">
                          <a:solidFill>
                            <a:srgbClr val="FFFFFF"/>
                          </a:solidFill>
                          <a:effectLst/>
                          <a:latin typeface="Calibri" panose="020F0502020204030204" pitchFamily="34" charset="0"/>
                        </a:rPr>
                        <a:t>Customer details</a:t>
                      </a:r>
                    </a:p>
                  </a:txBody>
                  <a:tcPr marL="6026" marR="6026" marT="6026" marB="28927" anchor="b">
                    <a:lnL>
                      <a:noFill/>
                    </a:lnL>
                    <a:lnR>
                      <a:noFill/>
                    </a:lnR>
                    <a:lnT>
                      <a:noFill/>
                    </a:lnT>
                    <a:lnB>
                      <a:noFill/>
                    </a:lnB>
                    <a:solidFill>
                      <a:srgbClr val="5E35B1"/>
                    </a:solidFill>
                  </a:tcPr>
                </a:tc>
                <a:tc hMerge="1">
                  <a:txBody>
                    <a:bodyPr/>
                    <a:lstStyle/>
                    <a:p>
                      <a:endParaRPr lang="fi-FI"/>
                    </a:p>
                  </a:txBody>
                  <a:tcPr/>
                </a:tc>
                <a:tc hMerge="1">
                  <a:txBody>
                    <a:bodyPr/>
                    <a:lstStyle/>
                    <a:p>
                      <a:endParaRPr lang="fi-FI"/>
                    </a:p>
                  </a:txBody>
                  <a:tcPr/>
                </a:tc>
                <a:tc gridSpan="3">
                  <a:txBody>
                    <a:bodyPr/>
                    <a:lstStyle/>
                    <a:p>
                      <a:pPr algn="ctr" fontAlgn="b">
                        <a:buNone/>
                      </a:pPr>
                      <a:r>
                        <a:rPr lang="fi-FI" sz="700" b="1" i="0" u="none" strike="noStrike" err="1">
                          <a:solidFill>
                            <a:srgbClr val="FFFFFF"/>
                          </a:solidFill>
                          <a:effectLst/>
                          <a:latin typeface="Calibri" panose="020F0502020204030204" pitchFamily="34" charset="0"/>
                        </a:rPr>
                        <a:t>Ticket</a:t>
                      </a:r>
                      <a:r>
                        <a:rPr lang="fi-FI" sz="700" b="1" i="0" u="none" strike="noStrike">
                          <a:solidFill>
                            <a:srgbClr val="FFFFFF"/>
                          </a:solidFill>
                          <a:effectLst/>
                          <a:latin typeface="Calibri" panose="020F0502020204030204" pitchFamily="34" charset="0"/>
                        </a:rPr>
                        <a:t> </a:t>
                      </a:r>
                      <a:r>
                        <a:rPr lang="fi-FI" sz="700" b="1" i="0" u="none" strike="noStrike" err="1">
                          <a:solidFill>
                            <a:srgbClr val="FFFFFF"/>
                          </a:solidFill>
                          <a:effectLst/>
                          <a:latin typeface="Calibri" panose="020F0502020204030204" pitchFamily="34" charset="0"/>
                        </a:rPr>
                        <a:t>details</a:t>
                      </a:r>
                      <a:endParaRPr lang="fi-FI" sz="700" b="1" i="0" u="none" strike="noStrike">
                        <a:solidFill>
                          <a:srgbClr val="FFFFFF"/>
                        </a:solidFill>
                        <a:effectLst/>
                        <a:latin typeface="Calibri" panose="020F0502020204030204" pitchFamily="34" charset="0"/>
                      </a:endParaRPr>
                    </a:p>
                  </a:txBody>
                  <a:tcPr marL="6026" marR="6026" marT="6026" marB="28927" anchor="b">
                    <a:lnL>
                      <a:noFill/>
                    </a:lnL>
                    <a:lnR>
                      <a:noFill/>
                    </a:lnR>
                    <a:lnT>
                      <a:noFill/>
                    </a:lnT>
                    <a:lnB>
                      <a:noFill/>
                    </a:lnB>
                    <a:solidFill>
                      <a:srgbClr val="1E1926"/>
                    </a:solidFill>
                  </a:tcPr>
                </a:tc>
                <a:tc hMerge="1">
                  <a:txBody>
                    <a:bodyPr/>
                    <a:lstStyle/>
                    <a:p>
                      <a:endParaRPr lang="fi-FI"/>
                    </a:p>
                  </a:txBody>
                  <a:tcPr/>
                </a:tc>
                <a:tc hMerge="1">
                  <a:txBody>
                    <a:bodyPr/>
                    <a:lstStyle/>
                    <a:p>
                      <a:endParaRPr lang="fi-FI"/>
                    </a:p>
                  </a:txBody>
                  <a:tcPr/>
                </a:tc>
                <a:tc>
                  <a:txBody>
                    <a:bodyPr/>
                    <a:lstStyle/>
                    <a:p>
                      <a:pPr algn="ctr" fontAlgn="b">
                        <a:buNone/>
                      </a:pPr>
                      <a:r>
                        <a:rPr lang="fi-FI" sz="700" b="1" i="0" u="none" strike="noStrike">
                          <a:solidFill>
                            <a:srgbClr val="FFFFFF"/>
                          </a:solidFill>
                          <a:effectLst/>
                          <a:latin typeface="Calibri" panose="020F0502020204030204" pitchFamily="34" charset="0"/>
                        </a:rPr>
                        <a:t>Form details</a:t>
                      </a:r>
                    </a:p>
                  </a:txBody>
                  <a:tcPr marL="6026" marR="6026" marT="6026" marB="28927" anchor="b">
                    <a:lnL>
                      <a:noFill/>
                    </a:lnL>
                    <a:lnR>
                      <a:noFill/>
                    </a:lnR>
                    <a:lnT>
                      <a:noFill/>
                    </a:lnT>
                    <a:lnB>
                      <a:noFill/>
                    </a:lnB>
                    <a:solidFill>
                      <a:srgbClr val="1E92AE"/>
                    </a:solidFill>
                  </a:tcPr>
                </a:tc>
                <a:extLst>
                  <a:ext uri="{0D108BD9-81ED-4DB2-BD59-A6C34878D82A}">
                    <a16:rowId xmlns:a16="http://schemas.microsoft.com/office/drawing/2014/main" val="416234925"/>
                  </a:ext>
                </a:extLst>
              </a:tr>
              <a:tr h="270810">
                <a:tc>
                  <a:txBody>
                    <a:bodyPr/>
                    <a:lstStyle/>
                    <a:p>
                      <a:pPr algn="ctr" fontAlgn="b">
                        <a:buNone/>
                      </a:pPr>
                      <a:r>
                        <a:rPr lang="fi-FI" sz="700" b="1" i="0" u="none" strike="noStrike">
                          <a:solidFill>
                            <a:srgbClr val="FFFFFF"/>
                          </a:solidFill>
                          <a:effectLst/>
                          <a:latin typeface="Calibri" panose="020F0502020204030204" pitchFamily="34" charset="0"/>
                        </a:rPr>
                        <a:t>Order language</a:t>
                      </a:r>
                    </a:p>
                  </a:txBody>
                  <a:tcPr marL="6026" marR="6026" marT="6026" marB="28927" anchor="b">
                    <a:lnL>
                      <a:noFill/>
                    </a:lnL>
                    <a:lnR>
                      <a:noFill/>
                    </a:lnR>
                    <a:lnT>
                      <a:noFill/>
                    </a:lnT>
                    <a:lnB>
                      <a:noFill/>
                    </a:lnB>
                    <a:solidFill>
                      <a:srgbClr val="5E35B1"/>
                    </a:solidFill>
                  </a:tcPr>
                </a:tc>
                <a:tc>
                  <a:txBody>
                    <a:bodyPr/>
                    <a:lstStyle/>
                    <a:p>
                      <a:pPr algn="ctr" fontAlgn="b">
                        <a:buNone/>
                      </a:pPr>
                      <a:r>
                        <a:rPr lang="fi-FI" sz="700" b="1" i="0" u="none" strike="noStrike">
                          <a:solidFill>
                            <a:srgbClr val="FFFFFF"/>
                          </a:solidFill>
                          <a:effectLst/>
                          <a:latin typeface="Calibri" panose="020F0502020204030204" pitchFamily="34" charset="0"/>
                        </a:rPr>
                        <a:t>First name</a:t>
                      </a:r>
                    </a:p>
                  </a:txBody>
                  <a:tcPr marL="6026" marR="6026" marT="6026" marB="28927" anchor="b">
                    <a:lnL>
                      <a:noFill/>
                    </a:lnL>
                    <a:lnR>
                      <a:noFill/>
                    </a:lnR>
                    <a:lnT>
                      <a:noFill/>
                    </a:lnT>
                    <a:lnB>
                      <a:noFill/>
                    </a:lnB>
                    <a:solidFill>
                      <a:srgbClr val="5E35B1"/>
                    </a:solidFill>
                  </a:tcPr>
                </a:tc>
                <a:tc>
                  <a:txBody>
                    <a:bodyPr/>
                    <a:lstStyle/>
                    <a:p>
                      <a:pPr algn="ctr" fontAlgn="b">
                        <a:buNone/>
                      </a:pPr>
                      <a:r>
                        <a:rPr lang="fi-FI" sz="700" b="1" i="0" u="none" strike="noStrike">
                          <a:solidFill>
                            <a:srgbClr val="FFFFFF"/>
                          </a:solidFill>
                          <a:effectLst/>
                          <a:latin typeface="Calibri" panose="020F0502020204030204" pitchFamily="34" charset="0"/>
                        </a:rPr>
                        <a:t>Last name</a:t>
                      </a:r>
                    </a:p>
                  </a:txBody>
                  <a:tcPr marL="6026" marR="6026" marT="6026" marB="28927" anchor="b">
                    <a:lnL>
                      <a:noFill/>
                    </a:lnL>
                    <a:lnR>
                      <a:noFill/>
                    </a:lnR>
                    <a:lnT>
                      <a:noFill/>
                    </a:lnT>
                    <a:lnB>
                      <a:noFill/>
                    </a:lnB>
                    <a:solidFill>
                      <a:srgbClr val="5E35B1"/>
                    </a:solidFill>
                  </a:tcPr>
                </a:tc>
                <a:tc>
                  <a:txBody>
                    <a:bodyPr/>
                    <a:lstStyle/>
                    <a:p>
                      <a:pPr algn="ctr" fontAlgn="b">
                        <a:buNone/>
                      </a:pPr>
                      <a:r>
                        <a:rPr lang="fi-FI" sz="700" b="1" i="0" u="none" strike="noStrike">
                          <a:solidFill>
                            <a:srgbClr val="FFFFFF"/>
                          </a:solidFill>
                          <a:effectLst/>
                          <a:latin typeface="Calibri" panose="020F0502020204030204" pitchFamily="34" charset="0"/>
                        </a:rPr>
                        <a:t>Name</a:t>
                      </a:r>
                    </a:p>
                  </a:txBody>
                  <a:tcPr marL="6026" marR="6026" marT="6026" marB="28927" anchor="b">
                    <a:lnL>
                      <a:noFill/>
                    </a:lnL>
                    <a:lnR>
                      <a:noFill/>
                    </a:lnR>
                    <a:lnT>
                      <a:noFill/>
                    </a:lnT>
                    <a:lnB>
                      <a:noFill/>
                    </a:lnB>
                    <a:solidFill>
                      <a:srgbClr val="1E1926"/>
                    </a:solidFill>
                  </a:tcPr>
                </a:tc>
                <a:tc>
                  <a:txBody>
                    <a:bodyPr/>
                    <a:lstStyle/>
                    <a:p>
                      <a:pPr algn="ctr" fontAlgn="b">
                        <a:buNone/>
                      </a:pPr>
                      <a:r>
                        <a:rPr lang="fi-FI" sz="700" b="1" i="0" u="none" strike="noStrike">
                          <a:solidFill>
                            <a:srgbClr val="FFFFFF"/>
                          </a:solidFill>
                          <a:effectLst/>
                          <a:latin typeface="Calibri" panose="020F0502020204030204" pitchFamily="34" charset="0"/>
                        </a:rPr>
                        <a:t>Description</a:t>
                      </a:r>
                    </a:p>
                  </a:txBody>
                  <a:tcPr marL="6026" marR="6026" marT="6026" marB="28927" anchor="b">
                    <a:lnL>
                      <a:noFill/>
                    </a:lnL>
                    <a:lnR>
                      <a:noFill/>
                    </a:lnR>
                    <a:lnT>
                      <a:noFill/>
                    </a:lnT>
                    <a:lnB>
                      <a:noFill/>
                    </a:lnB>
                    <a:solidFill>
                      <a:srgbClr val="1E1926"/>
                    </a:solidFill>
                  </a:tcPr>
                </a:tc>
                <a:tc>
                  <a:txBody>
                    <a:bodyPr/>
                    <a:lstStyle/>
                    <a:p>
                      <a:pPr algn="ctr" fontAlgn="b">
                        <a:buNone/>
                      </a:pPr>
                      <a:r>
                        <a:rPr lang="fi-FI" sz="700" b="1" i="0" u="none" strike="noStrike">
                          <a:solidFill>
                            <a:srgbClr val="FFFFFF"/>
                          </a:solidFill>
                          <a:effectLst/>
                          <a:latin typeface="Calibri" panose="020F0502020204030204" pitchFamily="34" charset="0"/>
                        </a:rPr>
                        <a:t>Amount</a:t>
                      </a:r>
                    </a:p>
                  </a:txBody>
                  <a:tcPr marL="6026" marR="6026" marT="6026" marB="28927" anchor="b">
                    <a:lnL>
                      <a:noFill/>
                    </a:lnL>
                    <a:lnR>
                      <a:noFill/>
                    </a:lnR>
                    <a:lnT>
                      <a:noFill/>
                    </a:lnT>
                    <a:lnB>
                      <a:noFill/>
                    </a:lnB>
                    <a:solidFill>
                      <a:srgbClr val="1E1926"/>
                    </a:solidFill>
                  </a:tcPr>
                </a:tc>
                <a:tc>
                  <a:txBody>
                    <a:bodyPr/>
                    <a:lstStyle/>
                    <a:p>
                      <a:pPr algn="ctr" fontAlgn="b">
                        <a:buNone/>
                      </a:pPr>
                      <a:r>
                        <a:rPr lang="fi-FI" sz="700" b="1" i="0" u="none" strike="noStrike">
                          <a:solidFill>
                            <a:srgbClr val="FFFFFF"/>
                          </a:solidFill>
                          <a:effectLst/>
                          <a:latin typeface="Calibri" panose="020F0502020204030204" pitchFamily="34" charset="0"/>
                        </a:rPr>
                        <a:t>Your organization:</a:t>
                      </a:r>
                    </a:p>
                  </a:txBody>
                  <a:tcPr marL="6026" marR="6026" marT="6026" marB="28927" anchor="b">
                    <a:lnL>
                      <a:noFill/>
                    </a:lnL>
                    <a:lnR>
                      <a:noFill/>
                    </a:lnR>
                    <a:lnT>
                      <a:noFill/>
                    </a:lnT>
                    <a:lnB>
                      <a:noFill/>
                    </a:lnB>
                    <a:solidFill>
                      <a:srgbClr val="1E92AE"/>
                    </a:solidFill>
                  </a:tcPr>
                </a:tc>
                <a:extLst>
                  <a:ext uri="{0D108BD9-81ED-4DB2-BD59-A6C34878D82A}">
                    <a16:rowId xmlns:a16="http://schemas.microsoft.com/office/drawing/2014/main" val="2375358550"/>
                  </a:ext>
                </a:extLst>
              </a:tr>
              <a:tr h="474788">
                <a:tc>
                  <a:txBody>
                    <a:bodyPr/>
                    <a:lstStyle/>
                    <a:p>
                      <a:pPr algn="l" fontAlgn="b">
                        <a:buNone/>
                      </a:pPr>
                      <a:r>
                        <a:rPr lang="fi-FI" sz="700" b="0" i="0" u="none" strike="noStrike">
                          <a:solidFill>
                            <a:srgbClr val="000000"/>
                          </a:solidFill>
                          <a:effectLst/>
                          <a:latin typeface="Calibri" panose="020F0502020204030204" pitchFamily="34" charset="0"/>
                        </a:rPr>
                        <a:t>en</a:t>
                      </a:r>
                    </a:p>
                  </a:txBody>
                  <a:tcPr marL="6026" marR="6026" marT="6026" marB="28927"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öykü</a:t>
                      </a:r>
                    </a:p>
                  </a:txBody>
                  <a:tcPr marL="6026" marR="6026" marT="6026" marB="28927"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topcu</a:t>
                      </a:r>
                    </a:p>
                  </a:txBody>
                  <a:tcPr marL="6026" marR="6026" marT="6026" marB="28927"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Lippu työpajaan</a:t>
                      </a:r>
                    </a:p>
                  </a:txBody>
                  <a:tcPr marL="6026" marR="6026" marT="6026" marB="28927"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Työpaja järjestetään Yritystehtaalla, Jyväskylässä, 29.1.2026. Ovet avautuvat klo 18.30, ja työpaja alkaa klo 19.00.</a:t>
                      </a:r>
                      <a:br>
                        <a:rPr lang="fi-FI" sz="700" b="0" i="0" u="none" strike="noStrike">
                          <a:solidFill>
                            <a:srgbClr val="000000"/>
                          </a:solidFill>
                          <a:effectLst/>
                          <a:latin typeface="Calibri" panose="020F0502020204030204" pitchFamily="34" charset="0"/>
                        </a:rPr>
                      </a:br>
                      <a:r>
                        <a:rPr lang="fi-FI" sz="700" b="0" i="0" u="none" strike="noStrike">
                          <a:solidFill>
                            <a:srgbClr val="000000"/>
                          </a:solidFill>
                          <a:effectLst/>
                          <a:latin typeface="Calibri" panose="020F0502020204030204" pitchFamily="34" charset="0"/>
                        </a:rPr>
                        <a:t>Muistathan ottaa oman läppärin mukaan tai muut työskentelyvälineet.</a:t>
                      </a:r>
                    </a:p>
                  </a:txBody>
                  <a:tcPr marL="6026" marR="6026" marT="6026" marB="28927" anchor="b">
                    <a:lnL>
                      <a:noFill/>
                    </a:lnL>
                    <a:lnR>
                      <a:noFill/>
                    </a:lnR>
                    <a:lnT>
                      <a:noFill/>
                    </a:lnT>
                    <a:lnB>
                      <a:noFill/>
                    </a:lnB>
                    <a:noFill/>
                  </a:tcPr>
                </a:tc>
                <a:tc>
                  <a:txBody>
                    <a:bodyPr/>
                    <a:lstStyle/>
                    <a:p>
                      <a:pPr algn="r" fontAlgn="b">
                        <a:buNone/>
                      </a:pPr>
                      <a:r>
                        <a:rPr lang="fi-FI" sz="700" b="0" i="0" u="none" strike="noStrike">
                          <a:solidFill>
                            <a:srgbClr val="000000"/>
                          </a:solidFill>
                          <a:effectLst/>
                          <a:latin typeface="Calibri" panose="020F0502020204030204" pitchFamily="34" charset="0"/>
                        </a:rPr>
                        <a:t>2</a:t>
                      </a:r>
                    </a:p>
                  </a:txBody>
                  <a:tcPr marL="6026" marR="6026" marT="6026" marB="28927"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JAMK</a:t>
                      </a:r>
                    </a:p>
                  </a:txBody>
                  <a:tcPr marL="6026" marR="6026" marT="6026" marB="28927" anchor="b">
                    <a:lnL>
                      <a:noFill/>
                    </a:lnL>
                    <a:lnR>
                      <a:noFill/>
                    </a:lnR>
                    <a:lnT>
                      <a:noFill/>
                    </a:lnT>
                    <a:lnB>
                      <a:noFill/>
                    </a:lnB>
                    <a:noFill/>
                  </a:tcPr>
                </a:tc>
                <a:extLst>
                  <a:ext uri="{0D108BD9-81ED-4DB2-BD59-A6C34878D82A}">
                    <a16:rowId xmlns:a16="http://schemas.microsoft.com/office/drawing/2014/main" val="3868382676"/>
                  </a:ext>
                </a:extLst>
              </a:tr>
            </a:tbl>
          </a:graphicData>
        </a:graphic>
      </p:graphicFrame>
      <p:graphicFrame>
        <p:nvGraphicFramePr>
          <p:cNvPr id="6" name="Sisällön paikkamerkki 5">
            <a:extLst>
              <a:ext uri="{FF2B5EF4-FFF2-40B4-BE49-F238E27FC236}">
                <a16:creationId xmlns:a16="http://schemas.microsoft.com/office/drawing/2014/main" id="{7D45CA80-1D59-E389-9A56-45E0C96D4C3B}"/>
              </a:ext>
            </a:extLst>
          </p:cNvPr>
          <p:cNvGraphicFramePr>
            <a:graphicFrameLocks noGrp="1"/>
          </p:cNvGraphicFramePr>
          <p:nvPr>
            <p:ph sz="half" idx="3"/>
            <p:extLst>
              <p:ext uri="{D42A27DB-BD31-4B8C-83A1-F6EECF244321}">
                <p14:modId xmlns:p14="http://schemas.microsoft.com/office/powerpoint/2010/main" val="3731398058"/>
              </p:ext>
            </p:extLst>
          </p:nvPr>
        </p:nvGraphicFramePr>
        <p:xfrm>
          <a:off x="979606" y="2808119"/>
          <a:ext cx="15174794" cy="5472360"/>
        </p:xfrm>
        <a:graphic>
          <a:graphicData uri="http://schemas.openxmlformats.org/drawingml/2006/table">
            <a:tbl>
              <a:tblPr/>
              <a:tblGrid>
                <a:gridCol w="1595791">
                  <a:extLst>
                    <a:ext uri="{9D8B030D-6E8A-4147-A177-3AD203B41FA5}">
                      <a16:colId xmlns:a16="http://schemas.microsoft.com/office/drawing/2014/main" val="248521582"/>
                    </a:ext>
                  </a:extLst>
                </a:gridCol>
                <a:gridCol w="10416972">
                  <a:extLst>
                    <a:ext uri="{9D8B030D-6E8A-4147-A177-3AD203B41FA5}">
                      <a16:colId xmlns:a16="http://schemas.microsoft.com/office/drawing/2014/main" val="588277741"/>
                    </a:ext>
                  </a:extLst>
                </a:gridCol>
                <a:gridCol w="1108189">
                  <a:extLst>
                    <a:ext uri="{9D8B030D-6E8A-4147-A177-3AD203B41FA5}">
                      <a16:colId xmlns:a16="http://schemas.microsoft.com/office/drawing/2014/main" val="1539228438"/>
                    </a:ext>
                  </a:extLst>
                </a:gridCol>
                <a:gridCol w="2053842">
                  <a:extLst>
                    <a:ext uri="{9D8B030D-6E8A-4147-A177-3AD203B41FA5}">
                      <a16:colId xmlns:a16="http://schemas.microsoft.com/office/drawing/2014/main" val="1523067090"/>
                    </a:ext>
                  </a:extLst>
                </a:gridCol>
              </a:tblGrid>
              <a:tr h="171532">
                <a:tc gridSpan="3">
                  <a:txBody>
                    <a:bodyPr/>
                    <a:lstStyle/>
                    <a:p>
                      <a:pPr marL="0" indent="0" algn="ctr" fontAlgn="b">
                        <a:buNone/>
                      </a:pPr>
                      <a:r>
                        <a:rPr lang="fi-FI" sz="900" b="1" i="0" u="none" strike="noStrike" err="1">
                          <a:solidFill>
                            <a:srgbClr val="FFFFFF"/>
                          </a:solidFill>
                          <a:effectLst/>
                          <a:latin typeface="Calibri"/>
                        </a:rPr>
                        <a:t>Ticket</a:t>
                      </a:r>
                      <a:r>
                        <a:rPr lang="fi-FI" sz="900" b="1" i="0" u="none" strike="noStrike">
                          <a:solidFill>
                            <a:srgbClr val="FFFFFF"/>
                          </a:solidFill>
                          <a:effectLst/>
                          <a:latin typeface="Calibri"/>
                        </a:rPr>
                        <a:t> </a:t>
                      </a:r>
                      <a:r>
                        <a:rPr lang="fi-FI" sz="900" b="1" i="0" u="none" strike="noStrike" err="1">
                          <a:solidFill>
                            <a:srgbClr val="FFFFFF"/>
                          </a:solidFill>
                          <a:effectLst/>
                          <a:latin typeface="Calibri"/>
                        </a:rPr>
                        <a:t>details</a:t>
                      </a:r>
                      <a:endParaRPr lang="fi-FI" sz="900" b="1" i="0" u="none" strike="noStrike">
                        <a:solidFill>
                          <a:srgbClr val="FFFFFF"/>
                        </a:solidFill>
                        <a:effectLst/>
                        <a:latin typeface="Calibri"/>
                      </a:endParaRPr>
                    </a:p>
                  </a:txBody>
                  <a:tcPr marL="7748" marR="7748" marT="7748" marB="37192" anchor="b">
                    <a:lnL>
                      <a:noFill/>
                    </a:lnL>
                    <a:lnR>
                      <a:noFill/>
                    </a:lnR>
                    <a:lnT>
                      <a:noFill/>
                    </a:lnT>
                    <a:lnB>
                      <a:noFill/>
                    </a:lnB>
                    <a:solidFill>
                      <a:srgbClr val="1E1926"/>
                    </a:solidFill>
                  </a:tcPr>
                </a:tc>
                <a:tc hMerge="1">
                  <a:txBody>
                    <a:bodyPr/>
                    <a:lstStyle/>
                    <a:p>
                      <a:endParaRPr lang="fi-FI"/>
                    </a:p>
                  </a:txBody>
                  <a:tcPr/>
                </a:tc>
                <a:tc hMerge="1">
                  <a:txBody>
                    <a:bodyPr/>
                    <a:lstStyle/>
                    <a:p>
                      <a:endParaRPr lang="fi-FI"/>
                    </a:p>
                  </a:txBody>
                  <a:tcPr/>
                </a:tc>
                <a:tc>
                  <a:txBody>
                    <a:bodyPr/>
                    <a:lstStyle/>
                    <a:p>
                      <a:pPr marL="228600" indent="-228600" algn="ctr" fontAlgn="b">
                        <a:buAutoNum type="arabicPeriod"/>
                      </a:pPr>
                      <a:r>
                        <a:rPr lang="fi-FI" sz="900" b="1" i="0" u="none" strike="noStrike">
                          <a:solidFill>
                            <a:srgbClr val="FFFFFF"/>
                          </a:solidFill>
                          <a:effectLst/>
                          <a:latin typeface="Calibri" panose="020F0502020204030204" pitchFamily="34" charset="0"/>
                        </a:rPr>
                        <a:t>Form details</a:t>
                      </a:r>
                    </a:p>
                  </a:txBody>
                  <a:tcPr marL="7748" marR="7748" marT="7748" marB="37192" anchor="b">
                    <a:lnL>
                      <a:noFill/>
                    </a:lnL>
                    <a:lnR>
                      <a:noFill/>
                    </a:lnR>
                    <a:lnT>
                      <a:noFill/>
                    </a:lnT>
                    <a:lnB>
                      <a:noFill/>
                    </a:lnB>
                    <a:solidFill>
                      <a:srgbClr val="1E92AE"/>
                    </a:solidFill>
                  </a:tcPr>
                </a:tc>
                <a:extLst>
                  <a:ext uri="{0D108BD9-81ED-4DB2-BD59-A6C34878D82A}">
                    <a16:rowId xmlns:a16="http://schemas.microsoft.com/office/drawing/2014/main" val="1148022329"/>
                  </a:ext>
                </a:extLst>
              </a:tr>
              <a:tr h="171532">
                <a:tc>
                  <a:txBody>
                    <a:bodyPr/>
                    <a:lstStyle/>
                    <a:p>
                      <a:pPr marL="228600" indent="-228600" algn="ctr" fontAlgn="b">
                        <a:buAutoNum type="arabicPeriod"/>
                      </a:pPr>
                      <a:r>
                        <a:rPr lang="fi-FI" sz="900" b="1" i="0" u="none" strike="noStrike">
                          <a:solidFill>
                            <a:srgbClr val="FFFFFF"/>
                          </a:solidFill>
                          <a:effectLst/>
                          <a:latin typeface="Calibri" panose="020F0502020204030204" pitchFamily="34" charset="0"/>
                        </a:rPr>
                        <a:t>Name</a:t>
                      </a:r>
                    </a:p>
                  </a:txBody>
                  <a:tcPr marL="7748" marR="7748" marT="7748" marB="37192" anchor="b">
                    <a:lnL>
                      <a:noFill/>
                    </a:lnL>
                    <a:lnR>
                      <a:noFill/>
                    </a:lnR>
                    <a:lnT>
                      <a:noFill/>
                    </a:lnT>
                    <a:lnB>
                      <a:noFill/>
                    </a:lnB>
                    <a:solidFill>
                      <a:srgbClr val="1E1926"/>
                    </a:solidFill>
                  </a:tcPr>
                </a:tc>
                <a:tc>
                  <a:txBody>
                    <a:bodyPr/>
                    <a:lstStyle/>
                    <a:p>
                      <a:pPr marL="228600" indent="-228600" algn="ctr" fontAlgn="b">
                        <a:buAutoNum type="arabicPeriod"/>
                      </a:pPr>
                      <a:r>
                        <a:rPr lang="fi-FI" sz="900" b="1" i="0" u="none" strike="noStrike">
                          <a:solidFill>
                            <a:srgbClr val="FFFFFF"/>
                          </a:solidFill>
                          <a:effectLst/>
                          <a:latin typeface="Calibri" panose="020F0502020204030204" pitchFamily="34" charset="0"/>
                        </a:rPr>
                        <a:t>Description</a:t>
                      </a:r>
                    </a:p>
                  </a:txBody>
                  <a:tcPr marL="7748" marR="7748" marT="7748" marB="37192" anchor="b">
                    <a:lnL>
                      <a:noFill/>
                    </a:lnL>
                    <a:lnR>
                      <a:noFill/>
                    </a:lnR>
                    <a:lnT>
                      <a:noFill/>
                    </a:lnT>
                    <a:lnB>
                      <a:noFill/>
                    </a:lnB>
                    <a:solidFill>
                      <a:srgbClr val="1E1926"/>
                    </a:solidFill>
                  </a:tcPr>
                </a:tc>
                <a:tc>
                  <a:txBody>
                    <a:bodyPr/>
                    <a:lstStyle/>
                    <a:p>
                      <a:pPr marL="0" indent="0" algn="ctr" fontAlgn="b">
                        <a:buNone/>
                      </a:pPr>
                      <a:r>
                        <a:rPr lang="fi-FI" sz="900" b="1" i="0" u="none" strike="noStrike">
                          <a:solidFill>
                            <a:srgbClr val="FFFFFF"/>
                          </a:solidFill>
                          <a:effectLst/>
                          <a:latin typeface="Calibri" panose="020F0502020204030204" pitchFamily="34" charset="0"/>
                        </a:rPr>
                        <a:t>Amount</a:t>
                      </a:r>
                    </a:p>
                  </a:txBody>
                  <a:tcPr marL="7748" marR="7748" marT="7748" marB="37192" anchor="b">
                    <a:lnL>
                      <a:noFill/>
                    </a:lnL>
                    <a:lnR>
                      <a:noFill/>
                    </a:lnR>
                    <a:lnT>
                      <a:noFill/>
                    </a:lnT>
                    <a:lnB>
                      <a:noFill/>
                    </a:lnB>
                    <a:solidFill>
                      <a:srgbClr val="1E1926"/>
                    </a:solidFill>
                  </a:tcPr>
                </a:tc>
                <a:tc>
                  <a:txBody>
                    <a:bodyPr/>
                    <a:lstStyle/>
                    <a:p>
                      <a:pPr marL="228600" indent="-228600" algn="ctr" fontAlgn="b">
                        <a:buAutoNum type="arabicPeriod"/>
                      </a:pPr>
                      <a:r>
                        <a:rPr lang="fi-FI" sz="900" b="1" i="0" u="none" strike="noStrike">
                          <a:solidFill>
                            <a:srgbClr val="FFFFFF"/>
                          </a:solidFill>
                          <a:effectLst/>
                          <a:latin typeface="Calibri" panose="020F0502020204030204" pitchFamily="34" charset="0"/>
                        </a:rPr>
                        <a:t>Your organization:</a:t>
                      </a:r>
                    </a:p>
                  </a:txBody>
                  <a:tcPr marL="7748" marR="7748" marT="7748" marB="37192" anchor="b">
                    <a:lnL>
                      <a:noFill/>
                    </a:lnL>
                    <a:lnR>
                      <a:noFill/>
                    </a:lnR>
                    <a:lnT>
                      <a:noFill/>
                    </a:lnT>
                    <a:lnB>
                      <a:noFill/>
                    </a:lnB>
                    <a:solidFill>
                      <a:srgbClr val="1E92AE"/>
                    </a:solidFill>
                  </a:tcPr>
                </a:tc>
                <a:extLst>
                  <a:ext uri="{0D108BD9-81ED-4DB2-BD59-A6C34878D82A}">
                    <a16:rowId xmlns:a16="http://schemas.microsoft.com/office/drawing/2014/main" val="710036715"/>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JAMK</a:t>
                      </a:r>
                    </a:p>
                  </a:txBody>
                  <a:tcPr marL="7748" marR="7748" marT="7748" marB="37192" anchor="b">
                    <a:lnL>
                      <a:noFill/>
                    </a:lnL>
                    <a:lnR>
                      <a:noFill/>
                    </a:lnR>
                    <a:lnT>
                      <a:noFill/>
                    </a:lnT>
                    <a:lnB>
                      <a:noFill/>
                    </a:lnB>
                    <a:noFill/>
                  </a:tcPr>
                </a:tc>
                <a:extLst>
                  <a:ext uri="{0D108BD9-81ED-4DB2-BD59-A6C34878D82A}">
                    <a16:rowId xmlns:a16="http://schemas.microsoft.com/office/drawing/2014/main" val="301526265"/>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JYU</a:t>
                      </a:r>
                    </a:p>
                  </a:txBody>
                  <a:tcPr marL="7748" marR="7748" marT="7748" marB="37192" anchor="b">
                    <a:lnL>
                      <a:noFill/>
                    </a:lnL>
                    <a:lnR>
                      <a:noFill/>
                    </a:lnR>
                    <a:lnT>
                      <a:noFill/>
                    </a:lnT>
                    <a:lnB>
                      <a:noFill/>
                    </a:lnB>
                    <a:noFill/>
                  </a:tcPr>
                </a:tc>
                <a:extLst>
                  <a:ext uri="{0D108BD9-81ED-4DB2-BD59-A6C34878D82A}">
                    <a16:rowId xmlns:a16="http://schemas.microsoft.com/office/drawing/2014/main" val="2585114866"/>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JAMK</a:t>
                      </a:r>
                    </a:p>
                  </a:txBody>
                  <a:tcPr marL="7748" marR="7748" marT="7748" marB="37192" anchor="b">
                    <a:lnL>
                      <a:noFill/>
                    </a:lnL>
                    <a:lnR>
                      <a:noFill/>
                    </a:lnR>
                    <a:lnT>
                      <a:noFill/>
                    </a:lnT>
                    <a:lnB>
                      <a:noFill/>
                    </a:lnB>
                    <a:noFill/>
                  </a:tcPr>
                </a:tc>
                <a:extLst>
                  <a:ext uri="{0D108BD9-81ED-4DB2-BD59-A6C34878D82A}">
                    <a16:rowId xmlns:a16="http://schemas.microsoft.com/office/drawing/2014/main" val="3365057007"/>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JYU</a:t>
                      </a:r>
                    </a:p>
                  </a:txBody>
                  <a:tcPr marL="7748" marR="7748" marT="7748" marB="37192" anchor="b">
                    <a:lnL>
                      <a:noFill/>
                    </a:lnL>
                    <a:lnR>
                      <a:noFill/>
                    </a:lnR>
                    <a:lnT>
                      <a:noFill/>
                    </a:lnT>
                    <a:lnB>
                      <a:noFill/>
                    </a:lnB>
                    <a:noFill/>
                  </a:tcPr>
                </a:tc>
                <a:extLst>
                  <a:ext uri="{0D108BD9-81ED-4DB2-BD59-A6C34878D82A}">
                    <a16:rowId xmlns:a16="http://schemas.microsoft.com/office/drawing/2014/main" val="294150633"/>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JYU</a:t>
                      </a:r>
                    </a:p>
                  </a:txBody>
                  <a:tcPr marL="7748" marR="7748" marT="7748" marB="37192" anchor="b">
                    <a:lnL>
                      <a:noFill/>
                    </a:lnL>
                    <a:lnR>
                      <a:noFill/>
                    </a:lnR>
                    <a:lnT>
                      <a:noFill/>
                    </a:lnT>
                    <a:lnB>
                      <a:noFill/>
                    </a:lnB>
                    <a:noFill/>
                  </a:tcPr>
                </a:tc>
                <a:extLst>
                  <a:ext uri="{0D108BD9-81ED-4DB2-BD59-A6C34878D82A}">
                    <a16:rowId xmlns:a16="http://schemas.microsoft.com/office/drawing/2014/main" val="1471118478"/>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JAMK</a:t>
                      </a:r>
                    </a:p>
                  </a:txBody>
                  <a:tcPr marL="7748" marR="7748" marT="7748" marB="37192" anchor="b">
                    <a:lnL>
                      <a:noFill/>
                    </a:lnL>
                    <a:lnR>
                      <a:noFill/>
                    </a:lnR>
                    <a:lnT>
                      <a:noFill/>
                    </a:lnT>
                    <a:lnB>
                      <a:noFill/>
                    </a:lnB>
                    <a:noFill/>
                  </a:tcPr>
                </a:tc>
                <a:extLst>
                  <a:ext uri="{0D108BD9-81ED-4DB2-BD59-A6C34878D82A}">
                    <a16:rowId xmlns:a16="http://schemas.microsoft.com/office/drawing/2014/main" val="2905832760"/>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JAMK</a:t>
                      </a:r>
                    </a:p>
                  </a:txBody>
                  <a:tcPr marL="7748" marR="7748" marT="7748" marB="37192" anchor="b">
                    <a:lnL>
                      <a:noFill/>
                    </a:lnL>
                    <a:lnR>
                      <a:noFill/>
                    </a:lnR>
                    <a:lnT>
                      <a:noFill/>
                    </a:lnT>
                    <a:lnB>
                      <a:noFill/>
                    </a:lnB>
                    <a:noFill/>
                  </a:tcPr>
                </a:tc>
                <a:extLst>
                  <a:ext uri="{0D108BD9-81ED-4DB2-BD59-A6C34878D82A}">
                    <a16:rowId xmlns:a16="http://schemas.microsoft.com/office/drawing/2014/main" val="4207438887"/>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JYU</a:t>
                      </a:r>
                    </a:p>
                  </a:txBody>
                  <a:tcPr marL="7748" marR="7748" marT="7748" marB="37192" anchor="b">
                    <a:lnL>
                      <a:noFill/>
                    </a:lnL>
                    <a:lnR>
                      <a:noFill/>
                    </a:lnR>
                    <a:lnT>
                      <a:noFill/>
                    </a:lnT>
                    <a:lnB>
                      <a:noFill/>
                    </a:lnB>
                    <a:noFill/>
                  </a:tcPr>
                </a:tc>
                <a:extLst>
                  <a:ext uri="{0D108BD9-81ED-4DB2-BD59-A6C34878D82A}">
                    <a16:rowId xmlns:a16="http://schemas.microsoft.com/office/drawing/2014/main" val="2601446862"/>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JYU</a:t>
                      </a:r>
                    </a:p>
                  </a:txBody>
                  <a:tcPr marL="7748" marR="7748" marT="7748" marB="37192" anchor="b">
                    <a:lnL>
                      <a:noFill/>
                    </a:lnL>
                    <a:lnR>
                      <a:noFill/>
                    </a:lnR>
                    <a:lnT>
                      <a:noFill/>
                    </a:lnT>
                    <a:lnB>
                      <a:noFill/>
                    </a:lnB>
                    <a:noFill/>
                  </a:tcPr>
                </a:tc>
                <a:extLst>
                  <a:ext uri="{0D108BD9-81ED-4DB2-BD59-A6C34878D82A}">
                    <a16:rowId xmlns:a16="http://schemas.microsoft.com/office/drawing/2014/main" val="1407452946"/>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JAMK</a:t>
                      </a:r>
                    </a:p>
                  </a:txBody>
                  <a:tcPr marL="7748" marR="7748" marT="7748" marB="37192" anchor="b">
                    <a:lnL>
                      <a:noFill/>
                    </a:lnL>
                    <a:lnR>
                      <a:noFill/>
                    </a:lnR>
                    <a:lnT>
                      <a:noFill/>
                    </a:lnT>
                    <a:lnB>
                      <a:noFill/>
                    </a:lnB>
                    <a:noFill/>
                  </a:tcPr>
                </a:tc>
                <a:extLst>
                  <a:ext uri="{0D108BD9-81ED-4DB2-BD59-A6C34878D82A}">
                    <a16:rowId xmlns:a16="http://schemas.microsoft.com/office/drawing/2014/main" val="1010118266"/>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JYU</a:t>
                      </a:r>
                    </a:p>
                  </a:txBody>
                  <a:tcPr marL="7748" marR="7748" marT="7748" marB="37192" anchor="b">
                    <a:lnL>
                      <a:noFill/>
                    </a:lnL>
                    <a:lnR>
                      <a:noFill/>
                    </a:lnR>
                    <a:lnT>
                      <a:noFill/>
                    </a:lnT>
                    <a:lnB>
                      <a:noFill/>
                    </a:lnB>
                    <a:noFill/>
                  </a:tcPr>
                </a:tc>
                <a:extLst>
                  <a:ext uri="{0D108BD9-81ED-4DB2-BD59-A6C34878D82A}">
                    <a16:rowId xmlns:a16="http://schemas.microsoft.com/office/drawing/2014/main" val="1128278217"/>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JYU</a:t>
                      </a:r>
                    </a:p>
                  </a:txBody>
                  <a:tcPr marL="7748" marR="7748" marT="7748" marB="37192" anchor="b">
                    <a:lnL>
                      <a:noFill/>
                    </a:lnL>
                    <a:lnR>
                      <a:noFill/>
                    </a:lnR>
                    <a:lnT>
                      <a:noFill/>
                    </a:lnT>
                    <a:lnB>
                      <a:noFill/>
                    </a:lnB>
                    <a:noFill/>
                  </a:tcPr>
                </a:tc>
                <a:extLst>
                  <a:ext uri="{0D108BD9-81ED-4DB2-BD59-A6C34878D82A}">
                    <a16:rowId xmlns:a16="http://schemas.microsoft.com/office/drawing/2014/main" val="262401062"/>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JYU</a:t>
                      </a:r>
                    </a:p>
                  </a:txBody>
                  <a:tcPr marL="7748" marR="7748" marT="7748" marB="37192" anchor="b">
                    <a:lnL>
                      <a:noFill/>
                    </a:lnL>
                    <a:lnR>
                      <a:noFill/>
                    </a:lnR>
                    <a:lnT>
                      <a:noFill/>
                    </a:lnT>
                    <a:lnB>
                      <a:noFill/>
                    </a:lnB>
                    <a:noFill/>
                  </a:tcPr>
                </a:tc>
                <a:extLst>
                  <a:ext uri="{0D108BD9-81ED-4DB2-BD59-A6C34878D82A}">
                    <a16:rowId xmlns:a16="http://schemas.microsoft.com/office/drawing/2014/main" val="314604621"/>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JAMK</a:t>
                      </a:r>
                    </a:p>
                  </a:txBody>
                  <a:tcPr marL="7748" marR="7748" marT="7748" marB="37192" anchor="b">
                    <a:lnL>
                      <a:noFill/>
                    </a:lnL>
                    <a:lnR>
                      <a:noFill/>
                    </a:lnR>
                    <a:lnT>
                      <a:noFill/>
                    </a:lnT>
                    <a:lnB>
                      <a:noFill/>
                    </a:lnB>
                    <a:noFill/>
                  </a:tcPr>
                </a:tc>
                <a:extLst>
                  <a:ext uri="{0D108BD9-81ED-4DB2-BD59-A6C34878D82A}">
                    <a16:rowId xmlns:a16="http://schemas.microsoft.com/office/drawing/2014/main" val="3330343515"/>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JAMK</a:t>
                      </a:r>
                    </a:p>
                  </a:txBody>
                  <a:tcPr marL="7748" marR="7748" marT="7748" marB="37192" anchor="b">
                    <a:lnL>
                      <a:noFill/>
                    </a:lnL>
                    <a:lnR>
                      <a:noFill/>
                    </a:lnR>
                    <a:lnT>
                      <a:noFill/>
                    </a:lnT>
                    <a:lnB>
                      <a:noFill/>
                    </a:lnB>
                    <a:noFill/>
                  </a:tcPr>
                </a:tc>
                <a:extLst>
                  <a:ext uri="{0D108BD9-81ED-4DB2-BD59-A6C34878D82A}">
                    <a16:rowId xmlns:a16="http://schemas.microsoft.com/office/drawing/2014/main" val="2251473931"/>
                  </a:ext>
                </a:extLst>
              </a:tr>
              <a:tr h="300732">
                <a:tc>
                  <a:txBody>
                    <a:bodyPr/>
                    <a:lstStyle/>
                    <a:p>
                      <a:pPr marL="228600" indent="-228600" algn="l" fontAlgn="b">
                        <a:buAutoNum type="arabicPeriod"/>
                      </a:pPr>
                      <a:r>
                        <a:rPr lang="fi-FI" sz="900" b="0" i="0" u="none" strike="noStrike">
                          <a:solidFill>
                            <a:srgbClr val="000000"/>
                          </a:solidFill>
                          <a:effectLst/>
                          <a:latin typeface="Calibri" panose="020F0502020204030204" pitchFamily="34" charset="0"/>
                        </a:rPr>
                        <a:t>Lippu työpajaan</a:t>
                      </a:r>
                    </a:p>
                  </a:txBody>
                  <a:tcPr marL="7748" marR="7748" marT="7748" marB="37192" anchor="b">
                    <a:lnL>
                      <a:noFill/>
                    </a:lnL>
                    <a:lnR>
                      <a:noFill/>
                    </a:lnR>
                    <a:lnT>
                      <a:noFill/>
                    </a:lnT>
                    <a:lnB>
                      <a:noFill/>
                    </a:lnB>
                    <a:noFill/>
                  </a:tcPr>
                </a:tc>
                <a:tc>
                  <a:txBody>
                    <a:bodyPr/>
                    <a:lstStyle/>
                    <a:p>
                      <a:pPr marL="228600" indent="-228600" algn="l" fontAlgn="b">
                        <a:buAutoNum type="arabicPeriod"/>
                      </a:pPr>
                      <a:r>
                        <a:rPr lang="fi-FI" sz="900" b="0" i="0" u="none" strike="noStrike">
                          <a:solidFill>
                            <a:srgbClr val="000000"/>
                          </a:solidFill>
                          <a:effectLst/>
                          <a:latin typeface="Calibri"/>
                        </a:rPr>
                        <a:t>Työpaja järjestetään Yritystehtaalla, Jyväskylässä, 29.1.2026. Ovet avautuvat klo 18.30, ja työpaja alkaa klo 19.00.</a:t>
                      </a:r>
                      <a:br>
                        <a:rPr lang="fi-FI" sz="900" b="0" i="0" u="none" strike="noStrike">
                          <a:solidFill>
                            <a:srgbClr val="000000"/>
                          </a:solidFill>
                          <a:effectLst/>
                          <a:latin typeface="Calibri"/>
                        </a:rPr>
                      </a:br>
                      <a:r>
                        <a:rPr lang="fi-FI" sz="900" b="0" i="0" u="none" strike="noStrike">
                          <a:solidFill>
                            <a:srgbClr val="000000"/>
                          </a:solidFill>
                          <a:effectLst/>
                          <a:latin typeface="Calibri"/>
                        </a:rPr>
                        <a:t>Muistathan ottaa oman läppärin mukaan tai muut työskentelyvälineet.</a:t>
                      </a:r>
                    </a:p>
                  </a:txBody>
                  <a:tcPr marL="7748" marR="7748" marT="7748" marB="37192" anchor="b">
                    <a:lnL>
                      <a:noFill/>
                    </a:lnL>
                    <a:lnR>
                      <a:noFill/>
                    </a:lnR>
                    <a:lnT>
                      <a:noFill/>
                    </a:lnT>
                    <a:lnB>
                      <a:noFill/>
                    </a:lnB>
                    <a:noFill/>
                  </a:tcPr>
                </a:tc>
                <a:tc>
                  <a:txBody>
                    <a:bodyPr/>
                    <a:lstStyle/>
                    <a:p>
                      <a:pPr marL="0" indent="0" algn="ctr" fontAlgn="b">
                        <a:buNone/>
                      </a:pPr>
                      <a:r>
                        <a:rPr lang="fi-FI" sz="900" b="0" i="0" u="none" strike="noStrike">
                          <a:solidFill>
                            <a:srgbClr val="000000"/>
                          </a:solidFill>
                          <a:effectLst/>
                          <a:latin typeface="Calibri" panose="020F0502020204030204" pitchFamily="34" charset="0"/>
                        </a:rPr>
                        <a:t>1</a:t>
                      </a:r>
                    </a:p>
                  </a:txBody>
                  <a:tcPr marL="7748" marR="7748" marT="7748" marB="37192" anchor="b">
                    <a:lnL>
                      <a:noFill/>
                    </a:lnL>
                    <a:lnR>
                      <a:noFill/>
                    </a:lnR>
                    <a:lnT>
                      <a:noFill/>
                    </a:lnT>
                    <a:lnB>
                      <a:noFill/>
                    </a:lnB>
                    <a:noFill/>
                  </a:tcPr>
                </a:tc>
                <a:tc>
                  <a:txBody>
                    <a:bodyPr/>
                    <a:lstStyle/>
                    <a:p>
                      <a:pPr marL="228600" indent="-228600" algn="ctr" fontAlgn="b">
                        <a:buAutoNum type="arabicPeriod"/>
                      </a:pPr>
                      <a:r>
                        <a:rPr lang="fi-FI" sz="900" b="0" i="0" u="none" strike="noStrike">
                          <a:solidFill>
                            <a:srgbClr val="000000"/>
                          </a:solidFill>
                          <a:effectLst/>
                          <a:latin typeface="Calibri" panose="020F0502020204030204" pitchFamily="34" charset="0"/>
                        </a:rPr>
                        <a:t>JAMK</a:t>
                      </a:r>
                    </a:p>
                  </a:txBody>
                  <a:tcPr marL="7748" marR="7748" marT="7748" marB="37192" anchor="b">
                    <a:lnL>
                      <a:noFill/>
                    </a:lnL>
                    <a:lnR>
                      <a:noFill/>
                    </a:lnR>
                    <a:lnT>
                      <a:noFill/>
                    </a:lnT>
                    <a:lnB>
                      <a:noFill/>
                    </a:lnB>
                    <a:noFill/>
                  </a:tcPr>
                </a:tc>
                <a:extLst>
                  <a:ext uri="{0D108BD9-81ED-4DB2-BD59-A6C34878D82A}">
                    <a16:rowId xmlns:a16="http://schemas.microsoft.com/office/drawing/2014/main" val="3932459974"/>
                  </a:ext>
                </a:extLst>
              </a:tr>
            </a:tbl>
          </a:graphicData>
        </a:graphic>
      </p:graphicFrame>
      <p:sp>
        <p:nvSpPr>
          <p:cNvPr id="7" name="object 8">
            <a:extLst>
              <a:ext uri="{FF2B5EF4-FFF2-40B4-BE49-F238E27FC236}">
                <a16:creationId xmlns:a16="http://schemas.microsoft.com/office/drawing/2014/main" id="{775132B3-BBA8-A91F-7600-DA267223E6ED}"/>
              </a:ext>
            </a:extLst>
          </p:cNvPr>
          <p:cNvSpPr txBox="1">
            <a:spLocks noGrp="1"/>
          </p:cNvSpPr>
          <p:nvPr>
            <p:ph type="title"/>
          </p:nvPr>
        </p:nvSpPr>
        <p:spPr>
          <a:xfrm>
            <a:off x="1016000" y="806450"/>
            <a:ext cx="10204450" cy="1817688"/>
          </a:xfrm>
          <a:prstGeom prst="rect">
            <a:avLst/>
          </a:prstGeom>
        </p:spPr>
        <p:txBody>
          <a:bodyPr vert="horz" wrap="square" lIns="0" tIns="12065" rIns="0" bIns="0" rtlCol="0" anchor="t">
            <a:spAutoFit/>
          </a:bodyPr>
          <a:lstStyle/>
          <a:p>
            <a:pPr marL="12700" marR="5080">
              <a:lnSpc>
                <a:spcPct val="116399"/>
              </a:lnSpc>
              <a:spcBef>
                <a:spcPts val="95"/>
              </a:spcBef>
            </a:pPr>
            <a:r>
              <a:rPr lang="fi-FI" spc="409"/>
              <a:t>POP-pankki "Rahat riiviin"</a:t>
            </a:r>
            <a:r>
              <a:rPr spc="-125"/>
              <a:t> </a:t>
            </a:r>
            <a:r>
              <a:rPr spc="950"/>
              <a:t>X</a:t>
            </a:r>
            <a:r>
              <a:rPr lang="en-US" spc="950">
                <a:ea typeface="Tahoma"/>
                <a:cs typeface="Tahoma"/>
              </a:rPr>
              <a:t> Marika </a:t>
            </a:r>
            <a:r>
              <a:rPr lang="en-US" spc="950" err="1">
                <a:ea typeface="Tahoma"/>
                <a:cs typeface="Tahoma"/>
              </a:rPr>
              <a:t>Kykyri</a:t>
            </a:r>
            <a:r>
              <a:rPr lang="en-US" spc="950">
                <a:ea typeface="Tahoma"/>
                <a:cs typeface="Tahoma"/>
              </a:rPr>
              <a:t>  </a:t>
            </a:r>
            <a:r>
              <a:rPr lang="fi-FI" spc="-10"/>
              <a:t>29.1</a:t>
            </a:r>
            <a:r>
              <a:rPr spc="-10"/>
              <a:t>.</a:t>
            </a:r>
            <a:endParaRPr lang="fi-FI"/>
          </a:p>
        </p:txBody>
      </p:sp>
    </p:spTree>
    <p:extLst>
      <p:ext uri="{BB962C8B-B14F-4D97-AF65-F5344CB8AC3E}">
        <p14:creationId xmlns:p14="http://schemas.microsoft.com/office/powerpoint/2010/main" val="2697897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D046E-6598-E583-A166-98EECC3B7210}"/>
            </a:ext>
          </a:extLst>
        </p:cNvPr>
        <p:cNvGrpSpPr/>
        <p:nvPr/>
      </p:nvGrpSpPr>
      <p:grpSpPr>
        <a:xfrm>
          <a:off x="0" y="0"/>
          <a:ext cx="0" cy="0"/>
          <a:chOff x="0" y="0"/>
          <a:chExt cx="0" cy="0"/>
        </a:xfrm>
      </p:grpSpPr>
      <p:sp>
        <p:nvSpPr>
          <p:cNvPr id="8" name="object 11">
            <a:extLst>
              <a:ext uri="{FF2B5EF4-FFF2-40B4-BE49-F238E27FC236}">
                <a16:creationId xmlns:a16="http://schemas.microsoft.com/office/drawing/2014/main" id="{C7769F0D-D937-7E45-1844-3FA21ECEC1A5}"/>
              </a:ext>
            </a:extLst>
          </p:cNvPr>
          <p:cNvSpPr txBox="1">
            <a:spLocks/>
          </p:cNvSpPr>
          <p:nvPr/>
        </p:nvSpPr>
        <p:spPr>
          <a:xfrm>
            <a:off x="1016000" y="849302"/>
            <a:ext cx="13094933" cy="837024"/>
          </a:xfrm>
          <a:prstGeom prst="rect">
            <a:avLst/>
          </a:prstGeom>
        </p:spPr>
        <p:txBody>
          <a:bodyPr vert="horz" wrap="square" lIns="0" tIns="12065" rIns="0" bIns="0" rtlCol="0" anchor="t">
            <a:spAutoFit/>
          </a:bodyPr>
          <a:lstStyle>
            <a:lvl1pPr>
              <a:defRPr sz="5050" b="1" i="0">
                <a:solidFill>
                  <a:srgbClr val="1D3C5B"/>
                </a:solidFill>
                <a:latin typeface="Trebuchet MS"/>
                <a:ea typeface="+mj-ea"/>
                <a:cs typeface="Trebuchet MS"/>
              </a:defRPr>
            </a:lvl1pPr>
          </a:lstStyle>
          <a:p>
            <a:pPr marL="12700" marR="5080">
              <a:lnSpc>
                <a:spcPct val="116399"/>
              </a:lnSpc>
              <a:spcBef>
                <a:spcPts val="95"/>
              </a:spcBef>
            </a:pPr>
            <a:r>
              <a:rPr lang="en-US" spc="229"/>
              <a:t>JES Sweatnesday x Ilkka Mäkitalo 18.3.</a:t>
            </a:r>
            <a:endParaRPr lang="en-US"/>
          </a:p>
        </p:txBody>
      </p:sp>
      <p:graphicFrame>
        <p:nvGraphicFramePr>
          <p:cNvPr id="20" name="Sisällön paikkamerkki 19">
            <a:extLst>
              <a:ext uri="{FF2B5EF4-FFF2-40B4-BE49-F238E27FC236}">
                <a16:creationId xmlns:a16="http://schemas.microsoft.com/office/drawing/2014/main" id="{F65690ED-E922-AB00-D069-18F03D612D03}"/>
              </a:ext>
            </a:extLst>
          </p:cNvPr>
          <p:cNvGraphicFramePr>
            <a:graphicFrameLocks noGrp="1"/>
          </p:cNvGraphicFramePr>
          <p:nvPr>
            <p:ph sz="half" idx="3"/>
            <p:extLst>
              <p:ext uri="{D42A27DB-BD31-4B8C-83A1-F6EECF244321}">
                <p14:modId xmlns:p14="http://schemas.microsoft.com/office/powerpoint/2010/main" val="2853973171"/>
              </p:ext>
            </p:extLst>
          </p:nvPr>
        </p:nvGraphicFramePr>
        <p:xfrm>
          <a:off x="10134600" y="2324100"/>
          <a:ext cx="5331619" cy="6556536"/>
        </p:xfrm>
        <a:graphic>
          <a:graphicData uri="http://schemas.openxmlformats.org/drawingml/2006/table">
            <a:tbl>
              <a:tblPr/>
              <a:tblGrid>
                <a:gridCol w="1081066">
                  <a:extLst>
                    <a:ext uri="{9D8B030D-6E8A-4147-A177-3AD203B41FA5}">
                      <a16:colId xmlns:a16="http://schemas.microsoft.com/office/drawing/2014/main" val="3383003969"/>
                    </a:ext>
                  </a:extLst>
                </a:gridCol>
                <a:gridCol w="1203914">
                  <a:extLst>
                    <a:ext uri="{9D8B030D-6E8A-4147-A177-3AD203B41FA5}">
                      <a16:colId xmlns:a16="http://schemas.microsoft.com/office/drawing/2014/main" val="3807000125"/>
                    </a:ext>
                  </a:extLst>
                </a:gridCol>
                <a:gridCol w="3046639">
                  <a:extLst>
                    <a:ext uri="{9D8B030D-6E8A-4147-A177-3AD203B41FA5}">
                      <a16:colId xmlns:a16="http://schemas.microsoft.com/office/drawing/2014/main" val="2294428381"/>
                    </a:ext>
                  </a:extLst>
                </a:gridCol>
              </a:tblGrid>
              <a:tr h="234162">
                <a:tc gridSpan="2">
                  <a:txBody>
                    <a:bodyPr/>
                    <a:lstStyle/>
                    <a:p>
                      <a:pPr algn="ctr" fontAlgn="b">
                        <a:buNone/>
                      </a:pPr>
                      <a:r>
                        <a:rPr lang="fi-FI" sz="1100" b="1" i="0" u="none" strike="noStrike">
                          <a:solidFill>
                            <a:srgbClr val="FFFFFF"/>
                          </a:solidFill>
                          <a:effectLst/>
                          <a:latin typeface="Calibri" panose="020F0502020204030204" pitchFamily="34" charset="0"/>
                        </a:rPr>
                        <a:t>Customer details</a:t>
                      </a:r>
                    </a:p>
                  </a:txBody>
                  <a:tcPr marL="9525" marR="9525" marT="9525" anchor="b">
                    <a:lnL>
                      <a:noFill/>
                    </a:lnL>
                    <a:lnR>
                      <a:noFill/>
                    </a:lnR>
                    <a:lnT>
                      <a:noFill/>
                    </a:lnT>
                    <a:lnB>
                      <a:noFill/>
                    </a:lnB>
                    <a:solidFill>
                      <a:srgbClr val="5E35B1"/>
                    </a:solidFill>
                  </a:tcPr>
                </a:tc>
                <a:tc hMerge="1">
                  <a:txBody>
                    <a:bodyPr/>
                    <a:lstStyle/>
                    <a:p>
                      <a:endParaRPr lang="fi-FI"/>
                    </a:p>
                  </a:txBody>
                  <a:tcPr/>
                </a:tc>
                <a:tc>
                  <a:txBody>
                    <a:bodyPr/>
                    <a:lstStyle/>
                    <a:p>
                      <a:pPr algn="ctr" fontAlgn="b">
                        <a:buNone/>
                      </a:pPr>
                      <a:r>
                        <a:rPr lang="fi-FI" sz="1100" b="1" i="0" u="none" strike="noStrike">
                          <a:solidFill>
                            <a:srgbClr val="FFFFFF"/>
                          </a:solidFill>
                          <a:effectLst/>
                          <a:latin typeface="Calibri" panose="020F0502020204030204" pitchFamily="34" charset="0"/>
                        </a:rPr>
                        <a:t>Ticket details</a:t>
                      </a:r>
                    </a:p>
                  </a:txBody>
                  <a:tcPr marL="9525" marR="9525" marT="9525" anchor="b">
                    <a:lnL>
                      <a:noFill/>
                    </a:lnL>
                    <a:lnR>
                      <a:noFill/>
                    </a:lnR>
                    <a:lnT>
                      <a:noFill/>
                    </a:lnT>
                    <a:lnB>
                      <a:noFill/>
                    </a:lnB>
                    <a:solidFill>
                      <a:srgbClr val="1E1926"/>
                    </a:solidFill>
                  </a:tcPr>
                </a:tc>
                <a:extLst>
                  <a:ext uri="{0D108BD9-81ED-4DB2-BD59-A6C34878D82A}">
                    <a16:rowId xmlns:a16="http://schemas.microsoft.com/office/drawing/2014/main" val="3913322609"/>
                  </a:ext>
                </a:extLst>
              </a:tr>
              <a:tr h="234162">
                <a:tc>
                  <a:txBody>
                    <a:bodyPr/>
                    <a:lstStyle/>
                    <a:p>
                      <a:pPr algn="ctr" fontAlgn="b">
                        <a:buNone/>
                      </a:pPr>
                      <a:r>
                        <a:rPr lang="fi-FI" sz="1100" b="1" i="0" u="none" strike="noStrike">
                          <a:solidFill>
                            <a:srgbClr val="FFFFFF"/>
                          </a:solidFill>
                          <a:effectLst/>
                          <a:latin typeface="Calibri" panose="020F0502020204030204" pitchFamily="34" charset="0"/>
                        </a:rPr>
                        <a:t>First name</a:t>
                      </a:r>
                    </a:p>
                  </a:txBody>
                  <a:tcPr marL="9525" marR="9525" marT="9525" anchor="b">
                    <a:lnL>
                      <a:noFill/>
                    </a:lnL>
                    <a:lnR>
                      <a:noFill/>
                    </a:lnR>
                    <a:lnT>
                      <a:noFill/>
                    </a:lnT>
                    <a:lnB>
                      <a:noFill/>
                    </a:lnB>
                    <a:solidFill>
                      <a:srgbClr val="5E35B1"/>
                    </a:solidFill>
                  </a:tcPr>
                </a:tc>
                <a:tc>
                  <a:txBody>
                    <a:bodyPr/>
                    <a:lstStyle/>
                    <a:p>
                      <a:pPr algn="ctr" fontAlgn="b">
                        <a:buNone/>
                      </a:pPr>
                      <a:r>
                        <a:rPr lang="fi-FI" sz="1100" b="1" i="0" u="none" strike="noStrike">
                          <a:solidFill>
                            <a:srgbClr val="FFFFFF"/>
                          </a:solidFill>
                          <a:effectLst/>
                          <a:latin typeface="Calibri" panose="020F0502020204030204" pitchFamily="34" charset="0"/>
                        </a:rPr>
                        <a:t>Last name</a:t>
                      </a:r>
                    </a:p>
                  </a:txBody>
                  <a:tcPr marL="9525" marR="9525" marT="9525" anchor="b">
                    <a:lnL>
                      <a:noFill/>
                    </a:lnL>
                    <a:lnR>
                      <a:noFill/>
                    </a:lnR>
                    <a:lnT>
                      <a:noFill/>
                    </a:lnT>
                    <a:lnB>
                      <a:noFill/>
                    </a:lnB>
                    <a:solidFill>
                      <a:srgbClr val="5E35B1"/>
                    </a:solidFill>
                  </a:tcPr>
                </a:tc>
                <a:tc>
                  <a:txBody>
                    <a:bodyPr/>
                    <a:lstStyle/>
                    <a:p>
                      <a:pPr algn="ctr" fontAlgn="b">
                        <a:buNone/>
                      </a:pPr>
                      <a:r>
                        <a:rPr lang="fi-FI" sz="1100" b="1" i="0" u="none" strike="noStrike">
                          <a:solidFill>
                            <a:srgbClr val="FFFFFF"/>
                          </a:solidFill>
                          <a:effectLst/>
                          <a:latin typeface="Calibri" panose="020F0502020204030204" pitchFamily="34" charset="0"/>
                        </a:rPr>
                        <a:t>Name</a:t>
                      </a:r>
                    </a:p>
                  </a:txBody>
                  <a:tcPr marL="9525" marR="9525" marT="9525" anchor="b">
                    <a:lnL>
                      <a:noFill/>
                    </a:lnL>
                    <a:lnR>
                      <a:noFill/>
                    </a:lnR>
                    <a:lnT>
                      <a:noFill/>
                    </a:lnT>
                    <a:lnB>
                      <a:noFill/>
                    </a:lnB>
                    <a:solidFill>
                      <a:srgbClr val="1E1926"/>
                    </a:solidFill>
                  </a:tcPr>
                </a:tc>
                <a:extLst>
                  <a:ext uri="{0D108BD9-81ED-4DB2-BD59-A6C34878D82A}">
                    <a16:rowId xmlns:a16="http://schemas.microsoft.com/office/drawing/2014/main" val="3425041569"/>
                  </a:ext>
                </a:extLst>
              </a:tr>
              <a:tr h="234162">
                <a:tc>
                  <a:txBody>
                    <a:bodyPr/>
                    <a:lstStyle/>
                    <a:p>
                      <a:pPr marL="228600" indent="-228600" algn="l" fontAlgn="b">
                        <a:buAutoNum type="arabicPeriod"/>
                      </a:pPr>
                      <a:r>
                        <a:rPr lang="fi-FI" sz="1100" b="0" i="0" u="none" strike="noStrike">
                          <a:solidFill>
                            <a:srgbClr val="000000"/>
                          </a:solidFill>
                          <a:effectLst/>
                          <a:latin typeface="Calibri"/>
                        </a:rPr>
                        <a:t>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029616533"/>
                  </a:ext>
                </a:extLst>
              </a:tr>
              <a:tr h="234162">
                <a:tc>
                  <a:txBody>
                    <a:bodyPr/>
                    <a:lstStyle/>
                    <a:p>
                      <a:pPr algn="l" fontAlgn="b">
                        <a:buNone/>
                      </a:pPr>
                      <a:r>
                        <a:rPr lang="fi-FI" sz="1100" b="0" i="0" u="none" strike="noStrike">
                          <a:solidFill>
                            <a:srgbClr val="000000"/>
                          </a:solidFill>
                          <a:effectLst/>
                          <a:latin typeface="Calibri"/>
                        </a:rPr>
                        <a:t>2.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119572146"/>
                  </a:ext>
                </a:extLst>
              </a:tr>
              <a:tr h="234162">
                <a:tc>
                  <a:txBody>
                    <a:bodyPr/>
                    <a:lstStyle/>
                    <a:p>
                      <a:pPr algn="l" fontAlgn="b">
                        <a:buNone/>
                      </a:pPr>
                      <a:r>
                        <a:rPr lang="fi-FI" sz="1100" b="0" i="0" u="none" strike="noStrike">
                          <a:solidFill>
                            <a:srgbClr val="000000"/>
                          </a:solidFill>
                          <a:effectLst/>
                          <a:latin typeface="Calibri"/>
                        </a:rPr>
                        <a:t>3.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744844518"/>
                  </a:ext>
                </a:extLst>
              </a:tr>
              <a:tr h="234162">
                <a:tc>
                  <a:txBody>
                    <a:bodyPr/>
                    <a:lstStyle/>
                    <a:p>
                      <a:pPr algn="l" fontAlgn="b">
                        <a:buNone/>
                      </a:pPr>
                      <a:r>
                        <a:rPr lang="fi-FI" sz="1100" b="0" i="0" u="none" strike="noStrike">
                          <a:solidFill>
                            <a:srgbClr val="000000"/>
                          </a:solidFill>
                          <a:effectLst/>
                          <a:latin typeface="Calibri"/>
                        </a:rPr>
                        <a:t>4.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682164607"/>
                  </a:ext>
                </a:extLst>
              </a:tr>
              <a:tr h="234162">
                <a:tc>
                  <a:txBody>
                    <a:bodyPr/>
                    <a:lstStyle/>
                    <a:p>
                      <a:pPr algn="l" fontAlgn="b">
                        <a:buNone/>
                      </a:pPr>
                      <a:r>
                        <a:rPr lang="fi-FI" sz="1100" b="0" i="0" u="none" strike="noStrike">
                          <a:solidFill>
                            <a:srgbClr val="000000"/>
                          </a:solidFill>
                          <a:effectLst/>
                          <a:latin typeface="Calibri"/>
                        </a:rPr>
                        <a:t>5.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956101052"/>
                  </a:ext>
                </a:extLst>
              </a:tr>
              <a:tr h="234162">
                <a:tc>
                  <a:txBody>
                    <a:bodyPr/>
                    <a:lstStyle/>
                    <a:p>
                      <a:pPr algn="l" fontAlgn="b">
                        <a:buNone/>
                      </a:pPr>
                      <a:r>
                        <a:rPr lang="fi-FI" sz="1100" b="0" i="0" u="none" strike="noStrike">
                          <a:solidFill>
                            <a:srgbClr val="000000"/>
                          </a:solidFill>
                          <a:effectLst/>
                          <a:latin typeface="Calibri"/>
                        </a:rPr>
                        <a:t>6.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4193221881"/>
                  </a:ext>
                </a:extLst>
              </a:tr>
              <a:tr h="234162">
                <a:tc>
                  <a:txBody>
                    <a:bodyPr/>
                    <a:lstStyle/>
                    <a:p>
                      <a:pPr algn="l" fontAlgn="b">
                        <a:buNone/>
                      </a:pPr>
                      <a:r>
                        <a:rPr lang="fi-FI" sz="1100" b="0" i="0" u="none" strike="noStrike">
                          <a:solidFill>
                            <a:srgbClr val="000000"/>
                          </a:solidFill>
                          <a:effectLst/>
                          <a:latin typeface="Calibri"/>
                        </a:rPr>
                        <a:t>7.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119344081"/>
                  </a:ext>
                </a:extLst>
              </a:tr>
              <a:tr h="234162">
                <a:tc>
                  <a:txBody>
                    <a:bodyPr/>
                    <a:lstStyle/>
                    <a:p>
                      <a:pPr algn="l" fontAlgn="b">
                        <a:buNone/>
                      </a:pPr>
                      <a:r>
                        <a:rPr lang="fi-FI" sz="1100" b="0" i="0" u="none" strike="noStrike">
                          <a:solidFill>
                            <a:srgbClr val="000000"/>
                          </a:solidFill>
                          <a:effectLst/>
                          <a:latin typeface="Calibri"/>
                        </a:rPr>
                        <a:t>8.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053546240"/>
                  </a:ext>
                </a:extLst>
              </a:tr>
              <a:tr h="234162">
                <a:tc>
                  <a:txBody>
                    <a:bodyPr/>
                    <a:lstStyle/>
                    <a:p>
                      <a:pPr algn="l" fontAlgn="b">
                        <a:buNone/>
                      </a:pPr>
                      <a:r>
                        <a:rPr lang="fi-FI" sz="1100" b="0" i="0" u="none" strike="noStrike">
                          <a:solidFill>
                            <a:srgbClr val="000000"/>
                          </a:solidFill>
                          <a:effectLst/>
                          <a:latin typeface="Calibri"/>
                        </a:rPr>
                        <a:t>9.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640127400"/>
                  </a:ext>
                </a:extLst>
              </a:tr>
              <a:tr h="234162">
                <a:tc>
                  <a:txBody>
                    <a:bodyPr/>
                    <a:lstStyle/>
                    <a:p>
                      <a:pPr algn="l" fontAlgn="b">
                        <a:buNone/>
                      </a:pPr>
                      <a:r>
                        <a:rPr lang="fi-FI" sz="1100" b="0" i="0" u="none" strike="noStrike">
                          <a:solidFill>
                            <a:srgbClr val="000000"/>
                          </a:solidFill>
                          <a:effectLst/>
                          <a:latin typeface="Calibri"/>
                        </a:rPr>
                        <a:t>10.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690458933"/>
                  </a:ext>
                </a:extLst>
              </a:tr>
              <a:tr h="234162">
                <a:tc>
                  <a:txBody>
                    <a:bodyPr/>
                    <a:lstStyle/>
                    <a:p>
                      <a:pPr algn="l" fontAlgn="b">
                        <a:buNone/>
                      </a:pPr>
                      <a:r>
                        <a:rPr lang="fi-FI" sz="1100" b="0" i="0" u="none" strike="noStrike">
                          <a:solidFill>
                            <a:srgbClr val="000000"/>
                          </a:solidFill>
                          <a:effectLst/>
                          <a:latin typeface="Calibri"/>
                        </a:rPr>
                        <a:t>11.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031534691"/>
                  </a:ext>
                </a:extLst>
              </a:tr>
              <a:tr h="234162">
                <a:tc>
                  <a:txBody>
                    <a:bodyPr/>
                    <a:lstStyle/>
                    <a:p>
                      <a:pPr algn="l" fontAlgn="b">
                        <a:buNone/>
                      </a:pPr>
                      <a:r>
                        <a:rPr lang="fi-FI" sz="1100" b="0" i="0" u="none" strike="noStrike">
                          <a:solidFill>
                            <a:srgbClr val="000000"/>
                          </a:solidFill>
                          <a:effectLst/>
                          <a:latin typeface="Calibri"/>
                        </a:rPr>
                        <a:t>12.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711825747"/>
                  </a:ext>
                </a:extLst>
              </a:tr>
              <a:tr h="234162">
                <a:tc>
                  <a:txBody>
                    <a:bodyPr/>
                    <a:lstStyle/>
                    <a:p>
                      <a:pPr algn="l" fontAlgn="b">
                        <a:buNone/>
                      </a:pPr>
                      <a:r>
                        <a:rPr lang="fi-FI" sz="1100" b="0" i="0" u="none" strike="noStrike">
                          <a:solidFill>
                            <a:srgbClr val="000000"/>
                          </a:solidFill>
                          <a:effectLst/>
                          <a:latin typeface="Calibri"/>
                        </a:rPr>
                        <a:t>13.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862780489"/>
                  </a:ext>
                </a:extLst>
              </a:tr>
              <a:tr h="234162">
                <a:tc>
                  <a:txBody>
                    <a:bodyPr/>
                    <a:lstStyle/>
                    <a:p>
                      <a:pPr algn="l" fontAlgn="b">
                        <a:buNone/>
                      </a:pPr>
                      <a:r>
                        <a:rPr lang="fi-FI" sz="1100" b="0" i="0" u="none" strike="noStrike">
                          <a:solidFill>
                            <a:srgbClr val="000000"/>
                          </a:solidFill>
                          <a:effectLst/>
                          <a:latin typeface="Calibri"/>
                        </a:rPr>
                        <a:t>14.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451773380"/>
                  </a:ext>
                </a:extLst>
              </a:tr>
              <a:tr h="234162">
                <a:tc>
                  <a:txBody>
                    <a:bodyPr/>
                    <a:lstStyle/>
                    <a:p>
                      <a:pPr algn="l" fontAlgn="b">
                        <a:buNone/>
                      </a:pPr>
                      <a:r>
                        <a:rPr lang="fi-FI" sz="1100" b="0" i="0" u="none" strike="noStrike">
                          <a:solidFill>
                            <a:srgbClr val="000000"/>
                          </a:solidFill>
                          <a:effectLst/>
                          <a:latin typeface="Calibri"/>
                        </a:rPr>
                        <a:t>15.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24375469"/>
                  </a:ext>
                </a:extLst>
              </a:tr>
              <a:tr h="234162">
                <a:tc>
                  <a:txBody>
                    <a:bodyPr/>
                    <a:lstStyle/>
                    <a:p>
                      <a:pPr algn="l" fontAlgn="b">
                        <a:buNone/>
                      </a:pPr>
                      <a:r>
                        <a:rPr lang="fi-FI" sz="1100" b="0" i="0" u="none" strike="noStrike">
                          <a:solidFill>
                            <a:srgbClr val="000000"/>
                          </a:solidFill>
                          <a:effectLst/>
                          <a:latin typeface="Calibri"/>
                        </a:rPr>
                        <a:t>16.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4049210452"/>
                  </a:ext>
                </a:extLst>
              </a:tr>
              <a:tr h="234162">
                <a:tc>
                  <a:txBody>
                    <a:bodyPr/>
                    <a:lstStyle/>
                    <a:p>
                      <a:pPr algn="l" fontAlgn="b">
                        <a:buNone/>
                      </a:pPr>
                      <a:r>
                        <a:rPr lang="fi-FI" sz="1100" b="0" i="0" u="none" strike="noStrike">
                          <a:solidFill>
                            <a:srgbClr val="000000"/>
                          </a:solidFill>
                          <a:effectLst/>
                          <a:latin typeface="Calibri"/>
                        </a:rPr>
                        <a:t>17.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284710927"/>
                  </a:ext>
                </a:extLst>
              </a:tr>
              <a:tr h="234162">
                <a:tc>
                  <a:txBody>
                    <a:bodyPr/>
                    <a:lstStyle/>
                    <a:p>
                      <a:pPr algn="l" fontAlgn="b">
                        <a:buNone/>
                      </a:pPr>
                      <a:r>
                        <a:rPr lang="fi-FI" sz="1100" b="0" i="0" u="none" strike="noStrike">
                          <a:solidFill>
                            <a:srgbClr val="000000"/>
                          </a:solidFill>
                          <a:effectLst/>
                          <a:latin typeface="Calibri"/>
                        </a:rPr>
                        <a:t>18.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4215847833"/>
                  </a:ext>
                </a:extLst>
              </a:tr>
              <a:tr h="234162">
                <a:tc>
                  <a:txBody>
                    <a:bodyPr/>
                    <a:lstStyle/>
                    <a:p>
                      <a:pPr algn="l" fontAlgn="b">
                        <a:buNone/>
                      </a:pPr>
                      <a:r>
                        <a:rPr lang="fi-FI" sz="1100" b="0" i="0" u="none" strike="noStrike">
                          <a:solidFill>
                            <a:srgbClr val="000000"/>
                          </a:solidFill>
                          <a:effectLst/>
                          <a:latin typeface="Calibri"/>
                        </a:rPr>
                        <a:t>19.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4248943367"/>
                  </a:ext>
                </a:extLst>
              </a:tr>
              <a:tr h="234162">
                <a:tc>
                  <a:txBody>
                    <a:bodyPr/>
                    <a:lstStyle/>
                    <a:p>
                      <a:pPr algn="l" fontAlgn="b">
                        <a:buNone/>
                      </a:pPr>
                      <a:r>
                        <a:rPr lang="fi-FI" sz="1100" b="0" i="0" u="none" strike="noStrike">
                          <a:solidFill>
                            <a:srgbClr val="000000"/>
                          </a:solidFill>
                          <a:effectLst/>
                          <a:latin typeface="Calibri"/>
                        </a:rPr>
                        <a:t>20.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656974073"/>
                  </a:ext>
                </a:extLst>
              </a:tr>
              <a:tr h="234162">
                <a:tc>
                  <a:txBody>
                    <a:bodyPr/>
                    <a:lstStyle/>
                    <a:p>
                      <a:pPr algn="l" fontAlgn="b">
                        <a:buNone/>
                      </a:pPr>
                      <a:r>
                        <a:rPr lang="fi-FI" sz="1100" b="0" i="0" u="none" strike="noStrike">
                          <a:solidFill>
                            <a:srgbClr val="000000"/>
                          </a:solidFill>
                          <a:effectLst/>
                          <a:latin typeface="Calibri"/>
                        </a:rPr>
                        <a:t>21.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615933447"/>
                  </a:ext>
                </a:extLst>
              </a:tr>
              <a:tr h="234162">
                <a:tc>
                  <a:txBody>
                    <a:bodyPr/>
                    <a:lstStyle/>
                    <a:p>
                      <a:pPr algn="l" fontAlgn="b">
                        <a:buNone/>
                      </a:pPr>
                      <a:r>
                        <a:rPr lang="fi-FI" sz="1100" b="0" i="0" u="none" strike="noStrike">
                          <a:solidFill>
                            <a:srgbClr val="000000"/>
                          </a:solidFill>
                          <a:effectLst/>
                          <a:latin typeface="Calibri"/>
                        </a:rPr>
                        <a:t>22.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027958289"/>
                  </a:ext>
                </a:extLst>
              </a:tr>
              <a:tr h="234162">
                <a:tc>
                  <a:txBody>
                    <a:bodyPr/>
                    <a:lstStyle/>
                    <a:p>
                      <a:pPr algn="l" fontAlgn="b">
                        <a:buNone/>
                      </a:pPr>
                      <a:r>
                        <a:rPr lang="fi-FI" sz="1100" b="0" i="0" u="none" strike="noStrike">
                          <a:solidFill>
                            <a:srgbClr val="000000"/>
                          </a:solidFill>
                          <a:effectLst/>
                          <a:latin typeface="Calibri"/>
                        </a:rPr>
                        <a:t>23.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052322791"/>
                  </a:ext>
                </a:extLst>
              </a:tr>
              <a:tr h="234162">
                <a:tc>
                  <a:txBody>
                    <a:bodyPr/>
                    <a:lstStyle/>
                    <a:p>
                      <a:pPr algn="l" fontAlgn="b">
                        <a:buNone/>
                      </a:pPr>
                      <a:r>
                        <a:rPr lang="fi-FI" sz="1100" b="0" i="0" u="none" strike="noStrike">
                          <a:solidFill>
                            <a:srgbClr val="000000"/>
                          </a:solidFill>
                          <a:effectLst/>
                          <a:latin typeface="Calibri"/>
                        </a:rPr>
                        <a:t>24.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131796276"/>
                  </a:ext>
                </a:extLst>
              </a:tr>
              <a:tr h="234162">
                <a:tc>
                  <a:txBody>
                    <a:bodyPr/>
                    <a:lstStyle/>
                    <a:p>
                      <a:pPr algn="l" fontAlgn="b">
                        <a:buNone/>
                      </a:pPr>
                      <a:r>
                        <a:rPr lang="fi-FI" sz="1100" b="0" i="0" u="none" strike="noStrike">
                          <a:solidFill>
                            <a:srgbClr val="000000"/>
                          </a:solidFill>
                          <a:effectLst/>
                          <a:latin typeface="Calibri"/>
                        </a:rPr>
                        <a:t>25.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753664340"/>
                  </a:ext>
                </a:extLst>
              </a:tr>
              <a:tr h="234162">
                <a:tc>
                  <a:txBody>
                    <a:bodyPr/>
                    <a:lstStyle/>
                    <a:p>
                      <a:pPr algn="l" fontAlgn="b">
                        <a:buNone/>
                      </a:pPr>
                      <a:r>
                        <a:rPr lang="fi-FI" sz="1100" b="0" i="0" u="none" strike="noStrike">
                          <a:solidFill>
                            <a:srgbClr val="000000"/>
                          </a:solidFill>
                          <a:effectLst/>
                          <a:latin typeface="Calibri"/>
                        </a:rPr>
                        <a:t>26.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a:rPr>
                        <a:t>JES </a:t>
                      </a:r>
                      <a:r>
                        <a:rPr lang="fi-FI" sz="1100" b="0" i="0" u="none" strike="noStrike" err="1">
                          <a:solidFill>
                            <a:srgbClr val="000000"/>
                          </a:solidFill>
                          <a:effectLst/>
                          <a:latin typeface="Calibri"/>
                        </a:rPr>
                        <a:t>Sweatnesday</a:t>
                      </a:r>
                      <a:r>
                        <a:rPr lang="fi-FI" sz="1100" b="0" i="0" u="none" strike="noStrike">
                          <a:solidFill>
                            <a:srgbClr val="000000"/>
                          </a:solidFill>
                          <a:effectLst/>
                          <a:latin typeface="Calibri"/>
                        </a:rPr>
                        <a:t>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891060549"/>
                  </a:ext>
                </a:extLst>
              </a:tr>
            </a:tbl>
          </a:graphicData>
        </a:graphic>
      </p:graphicFrame>
      <p:graphicFrame>
        <p:nvGraphicFramePr>
          <p:cNvPr id="19" name="Sisällön paikkamerkki 18">
            <a:extLst>
              <a:ext uri="{FF2B5EF4-FFF2-40B4-BE49-F238E27FC236}">
                <a16:creationId xmlns:a16="http://schemas.microsoft.com/office/drawing/2014/main" id="{1D0CDECA-B7E2-0F95-6E29-1E9493E51986}"/>
              </a:ext>
            </a:extLst>
          </p:cNvPr>
          <p:cNvGraphicFramePr>
            <a:graphicFrameLocks noGrp="1"/>
          </p:cNvGraphicFramePr>
          <p:nvPr>
            <p:ph sz="half" idx="2"/>
            <p:extLst>
              <p:ext uri="{D42A27DB-BD31-4B8C-83A1-F6EECF244321}">
                <p14:modId xmlns:p14="http://schemas.microsoft.com/office/powerpoint/2010/main" val="3236510038"/>
              </p:ext>
            </p:extLst>
          </p:nvPr>
        </p:nvGraphicFramePr>
        <p:xfrm>
          <a:off x="1524000" y="2621280"/>
          <a:ext cx="5844379" cy="5635466"/>
        </p:xfrm>
        <a:graphic>
          <a:graphicData uri="http://schemas.openxmlformats.org/drawingml/2006/table">
            <a:tbl>
              <a:tblPr/>
              <a:tblGrid>
                <a:gridCol w="1708738">
                  <a:extLst>
                    <a:ext uri="{9D8B030D-6E8A-4147-A177-3AD203B41FA5}">
                      <a16:colId xmlns:a16="http://schemas.microsoft.com/office/drawing/2014/main" val="439001264"/>
                    </a:ext>
                  </a:extLst>
                </a:gridCol>
                <a:gridCol w="1064865">
                  <a:extLst>
                    <a:ext uri="{9D8B030D-6E8A-4147-A177-3AD203B41FA5}">
                      <a16:colId xmlns:a16="http://schemas.microsoft.com/office/drawing/2014/main" val="449006167"/>
                    </a:ext>
                  </a:extLst>
                </a:gridCol>
                <a:gridCol w="3070776">
                  <a:extLst>
                    <a:ext uri="{9D8B030D-6E8A-4147-A177-3AD203B41FA5}">
                      <a16:colId xmlns:a16="http://schemas.microsoft.com/office/drawing/2014/main" val="672866234"/>
                    </a:ext>
                  </a:extLst>
                </a:gridCol>
              </a:tblGrid>
              <a:tr h="331498">
                <a:tc gridSpan="2">
                  <a:txBody>
                    <a:bodyPr/>
                    <a:lstStyle/>
                    <a:p>
                      <a:pPr marL="0" indent="0" algn="ctr" fontAlgn="b">
                        <a:buNone/>
                      </a:pPr>
                      <a:r>
                        <a:rPr lang="fi-FI" sz="1100" b="1" i="0" u="none" strike="noStrike">
                          <a:solidFill>
                            <a:srgbClr val="FFFFFF"/>
                          </a:solidFill>
                          <a:effectLst/>
                          <a:latin typeface="Calibri" panose="020F0502020204030204" pitchFamily="34" charset="0"/>
                        </a:rPr>
                        <a:t>Customer details</a:t>
                      </a:r>
                    </a:p>
                  </a:txBody>
                  <a:tcPr marL="9525" marR="9525" marT="9525" anchor="b">
                    <a:lnL>
                      <a:noFill/>
                    </a:lnL>
                    <a:lnR>
                      <a:noFill/>
                    </a:lnR>
                    <a:lnT>
                      <a:noFill/>
                    </a:lnT>
                    <a:lnB>
                      <a:noFill/>
                    </a:lnB>
                    <a:solidFill>
                      <a:srgbClr val="5E35B1"/>
                    </a:solidFill>
                  </a:tcPr>
                </a:tc>
                <a:tc hMerge="1">
                  <a:txBody>
                    <a:bodyPr/>
                    <a:lstStyle/>
                    <a:p>
                      <a:endParaRPr lang="fi-FI"/>
                    </a:p>
                  </a:txBody>
                  <a:tcPr/>
                </a:tc>
                <a:tc>
                  <a:txBody>
                    <a:bodyPr/>
                    <a:lstStyle/>
                    <a:p>
                      <a:pPr algn="ctr" fontAlgn="b">
                        <a:buNone/>
                      </a:pPr>
                      <a:r>
                        <a:rPr lang="fi-FI" sz="1100" b="1" i="0" u="none" strike="noStrike" err="1">
                          <a:solidFill>
                            <a:srgbClr val="FFFFFF"/>
                          </a:solidFill>
                          <a:effectLst/>
                          <a:latin typeface="Calibri"/>
                        </a:rPr>
                        <a:t>Ticket</a:t>
                      </a:r>
                      <a:r>
                        <a:rPr lang="fi-FI" sz="1100" b="1" i="0" u="none" strike="noStrike">
                          <a:solidFill>
                            <a:srgbClr val="FFFFFF"/>
                          </a:solidFill>
                          <a:effectLst/>
                          <a:latin typeface="Calibri"/>
                        </a:rPr>
                        <a:t> </a:t>
                      </a:r>
                      <a:r>
                        <a:rPr lang="fi-FI" sz="1100" b="1" i="0" u="none" strike="noStrike" err="1">
                          <a:solidFill>
                            <a:srgbClr val="FFFFFF"/>
                          </a:solidFill>
                          <a:effectLst/>
                          <a:latin typeface="Calibri"/>
                        </a:rPr>
                        <a:t>details</a:t>
                      </a:r>
                      <a:endParaRPr lang="fi-FI" sz="1100" b="1" i="0" u="none" strike="noStrike">
                        <a:solidFill>
                          <a:srgbClr val="FFFFFF"/>
                        </a:solidFill>
                        <a:effectLst/>
                        <a:latin typeface="Calibri"/>
                      </a:endParaRPr>
                    </a:p>
                  </a:txBody>
                  <a:tcPr marL="9525" marR="9525" marT="9525" anchor="b">
                    <a:lnL>
                      <a:noFill/>
                    </a:lnL>
                    <a:lnR>
                      <a:noFill/>
                    </a:lnR>
                    <a:lnT>
                      <a:noFill/>
                    </a:lnT>
                    <a:lnB>
                      <a:noFill/>
                    </a:lnB>
                    <a:solidFill>
                      <a:srgbClr val="1E1926"/>
                    </a:solidFill>
                  </a:tcPr>
                </a:tc>
                <a:extLst>
                  <a:ext uri="{0D108BD9-81ED-4DB2-BD59-A6C34878D82A}">
                    <a16:rowId xmlns:a16="http://schemas.microsoft.com/office/drawing/2014/main" val="2839139819"/>
                  </a:ext>
                </a:extLst>
              </a:tr>
              <a:tr h="331498">
                <a:tc>
                  <a:txBody>
                    <a:bodyPr/>
                    <a:lstStyle/>
                    <a:p>
                      <a:pPr marL="0" indent="0" algn="ctr" fontAlgn="b">
                        <a:buNone/>
                      </a:pPr>
                      <a:r>
                        <a:rPr lang="fi-FI" sz="1100" b="1" i="0" u="none" strike="noStrike">
                          <a:solidFill>
                            <a:srgbClr val="FFFFFF"/>
                          </a:solidFill>
                          <a:effectLst/>
                          <a:latin typeface="Calibri" panose="020F0502020204030204" pitchFamily="34" charset="0"/>
                        </a:rPr>
                        <a:t>First name</a:t>
                      </a:r>
                    </a:p>
                  </a:txBody>
                  <a:tcPr marL="9525" marR="9525" marT="9525" anchor="b">
                    <a:lnL>
                      <a:noFill/>
                    </a:lnL>
                    <a:lnR>
                      <a:noFill/>
                    </a:lnR>
                    <a:lnT>
                      <a:noFill/>
                    </a:lnT>
                    <a:lnB>
                      <a:noFill/>
                    </a:lnB>
                    <a:solidFill>
                      <a:srgbClr val="5E35B1"/>
                    </a:solidFill>
                  </a:tcPr>
                </a:tc>
                <a:tc>
                  <a:txBody>
                    <a:bodyPr/>
                    <a:lstStyle/>
                    <a:p>
                      <a:pPr algn="ctr" fontAlgn="b">
                        <a:buNone/>
                      </a:pPr>
                      <a:r>
                        <a:rPr lang="fi-FI" sz="1100" b="1" i="0" u="none" strike="noStrike">
                          <a:solidFill>
                            <a:srgbClr val="FFFFFF"/>
                          </a:solidFill>
                          <a:effectLst/>
                          <a:latin typeface="Calibri" panose="020F0502020204030204" pitchFamily="34" charset="0"/>
                        </a:rPr>
                        <a:t>Last name</a:t>
                      </a:r>
                    </a:p>
                  </a:txBody>
                  <a:tcPr marL="9525" marR="9525" marT="9525" anchor="b">
                    <a:lnL>
                      <a:noFill/>
                    </a:lnL>
                    <a:lnR>
                      <a:noFill/>
                    </a:lnR>
                    <a:lnT>
                      <a:noFill/>
                    </a:lnT>
                    <a:lnB>
                      <a:noFill/>
                    </a:lnB>
                    <a:solidFill>
                      <a:srgbClr val="5E35B1"/>
                    </a:solidFill>
                  </a:tcPr>
                </a:tc>
                <a:tc>
                  <a:txBody>
                    <a:bodyPr/>
                    <a:lstStyle/>
                    <a:p>
                      <a:pPr algn="ctr" fontAlgn="b">
                        <a:buNone/>
                      </a:pPr>
                      <a:r>
                        <a:rPr lang="fi-FI" sz="1100" b="1" i="0" u="none" strike="noStrike">
                          <a:solidFill>
                            <a:srgbClr val="FFFFFF"/>
                          </a:solidFill>
                          <a:effectLst/>
                          <a:latin typeface="Calibri" panose="020F0502020204030204" pitchFamily="34" charset="0"/>
                        </a:rPr>
                        <a:t>Name</a:t>
                      </a:r>
                    </a:p>
                  </a:txBody>
                  <a:tcPr marL="9525" marR="9525" marT="9525" anchor="b">
                    <a:lnL>
                      <a:noFill/>
                    </a:lnL>
                    <a:lnR>
                      <a:noFill/>
                    </a:lnR>
                    <a:lnT>
                      <a:noFill/>
                    </a:lnT>
                    <a:lnB>
                      <a:noFill/>
                    </a:lnB>
                    <a:solidFill>
                      <a:srgbClr val="1E1926"/>
                    </a:solidFill>
                  </a:tcPr>
                </a:tc>
                <a:extLst>
                  <a:ext uri="{0D108BD9-81ED-4DB2-BD59-A6C34878D82A}">
                    <a16:rowId xmlns:a16="http://schemas.microsoft.com/office/drawing/2014/main" val="2320806003"/>
                  </a:ext>
                </a:extLst>
              </a:tr>
              <a:tr h="331498">
                <a:tc>
                  <a:txBody>
                    <a:bodyPr/>
                    <a:lstStyle/>
                    <a:p>
                      <a:pPr marL="228600" lvl="0" indent="-228600" algn="l">
                        <a:buAutoNum type="arabicPeriod"/>
                      </a:pPr>
                      <a:r>
                        <a:rPr lang="fi-FI" sz="1100" b="0" i="0" u="none" strike="noStrike">
                          <a:solidFill>
                            <a:srgbClr val="000000"/>
                          </a:solidFill>
                          <a:effectLst/>
                          <a:latin typeface="Calibri"/>
                        </a:rPr>
                        <a:t>x</a:t>
                      </a:r>
                      <a:endParaRPr lang="fi-FI" sz="1100" b="0" i="0" u="none" strike="noStrike">
                        <a:solidFill>
                          <a:srgbClr val="000000"/>
                        </a:solidFill>
                        <a:effectLst/>
                        <a:latin typeface="Calibri" panose="020F0502020204030204" pitchFamily="34" charset="0"/>
                      </a:endParaRP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620700470"/>
                  </a:ext>
                </a:extLst>
              </a:tr>
              <a:tr h="331498">
                <a:tc>
                  <a:txBody>
                    <a:bodyPr/>
                    <a:lstStyle/>
                    <a:p>
                      <a:pPr marL="0" indent="0" algn="l" fontAlgn="b">
                        <a:buNone/>
                      </a:pPr>
                      <a:r>
                        <a:rPr lang="fi-FI" sz="1100" b="0" i="0" u="none" strike="noStrike">
                          <a:solidFill>
                            <a:srgbClr val="000000"/>
                          </a:solidFill>
                          <a:effectLst/>
                          <a:latin typeface="Calibri"/>
                        </a:rPr>
                        <a:t>2.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882338334"/>
                  </a:ext>
                </a:extLst>
              </a:tr>
              <a:tr h="331498">
                <a:tc>
                  <a:txBody>
                    <a:bodyPr/>
                    <a:lstStyle/>
                    <a:p>
                      <a:pPr marL="0" indent="0" algn="l" fontAlgn="b">
                        <a:buNone/>
                      </a:pPr>
                      <a:r>
                        <a:rPr lang="fi-FI" sz="1100" b="0" i="0" u="none" strike="noStrike">
                          <a:solidFill>
                            <a:srgbClr val="000000"/>
                          </a:solidFill>
                          <a:effectLst/>
                          <a:latin typeface="Calibri"/>
                        </a:rPr>
                        <a:t>3.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2840715595"/>
                  </a:ext>
                </a:extLst>
              </a:tr>
              <a:tr h="331498">
                <a:tc>
                  <a:txBody>
                    <a:bodyPr/>
                    <a:lstStyle/>
                    <a:p>
                      <a:pPr marL="0" indent="0" algn="l" fontAlgn="b">
                        <a:buNone/>
                      </a:pPr>
                      <a:r>
                        <a:rPr lang="fi-FI" sz="1100" b="0" i="0" u="none" strike="noStrike">
                          <a:solidFill>
                            <a:srgbClr val="000000"/>
                          </a:solidFill>
                          <a:effectLst/>
                          <a:latin typeface="Calibri"/>
                        </a:rPr>
                        <a:t>4.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4217243536"/>
                  </a:ext>
                </a:extLst>
              </a:tr>
              <a:tr h="331498">
                <a:tc>
                  <a:txBody>
                    <a:bodyPr/>
                    <a:lstStyle/>
                    <a:p>
                      <a:pPr marL="0" indent="0" algn="l" fontAlgn="b">
                        <a:buNone/>
                      </a:pPr>
                      <a:r>
                        <a:rPr lang="fi-FI" sz="1100" b="0" i="0" u="none" strike="noStrike">
                          <a:solidFill>
                            <a:srgbClr val="000000"/>
                          </a:solidFill>
                          <a:effectLst/>
                          <a:latin typeface="Calibri"/>
                        </a:rPr>
                        <a:t>5.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820487584"/>
                  </a:ext>
                </a:extLst>
              </a:tr>
              <a:tr h="331498">
                <a:tc>
                  <a:txBody>
                    <a:bodyPr/>
                    <a:lstStyle/>
                    <a:p>
                      <a:pPr marL="0" indent="0" algn="l" fontAlgn="b">
                        <a:buNone/>
                      </a:pPr>
                      <a:r>
                        <a:rPr lang="fi-FI" sz="1100" b="0" i="0" u="none" strike="noStrike">
                          <a:solidFill>
                            <a:srgbClr val="000000"/>
                          </a:solidFill>
                          <a:effectLst/>
                          <a:latin typeface="Calibri"/>
                        </a:rPr>
                        <a:t>6.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432789788"/>
                  </a:ext>
                </a:extLst>
              </a:tr>
              <a:tr h="331498">
                <a:tc>
                  <a:txBody>
                    <a:bodyPr/>
                    <a:lstStyle/>
                    <a:p>
                      <a:pPr marL="0" indent="0" algn="l" fontAlgn="b">
                        <a:buNone/>
                      </a:pPr>
                      <a:r>
                        <a:rPr lang="fi-FI" sz="1100" b="0" i="0" u="none" strike="noStrike">
                          <a:solidFill>
                            <a:srgbClr val="000000"/>
                          </a:solidFill>
                          <a:effectLst/>
                          <a:latin typeface="Calibri"/>
                        </a:rPr>
                        <a:t>7.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452220614"/>
                  </a:ext>
                </a:extLst>
              </a:tr>
              <a:tr h="331498">
                <a:tc>
                  <a:txBody>
                    <a:bodyPr/>
                    <a:lstStyle/>
                    <a:p>
                      <a:pPr marL="0" indent="0" algn="l" fontAlgn="b">
                        <a:buNone/>
                      </a:pPr>
                      <a:r>
                        <a:rPr lang="fi-FI" sz="1100" b="0" i="0" u="none" strike="noStrike">
                          <a:solidFill>
                            <a:srgbClr val="000000"/>
                          </a:solidFill>
                          <a:effectLst/>
                          <a:latin typeface="Calibri"/>
                        </a:rPr>
                        <a:t>8.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738999966"/>
                  </a:ext>
                </a:extLst>
              </a:tr>
              <a:tr h="331498">
                <a:tc>
                  <a:txBody>
                    <a:bodyPr/>
                    <a:lstStyle/>
                    <a:p>
                      <a:pPr marL="0" indent="0" algn="l" fontAlgn="b">
                        <a:buNone/>
                      </a:pPr>
                      <a:r>
                        <a:rPr lang="fi-FI" sz="1100" b="0" i="0" u="none" strike="noStrike">
                          <a:solidFill>
                            <a:srgbClr val="000000"/>
                          </a:solidFill>
                          <a:effectLst/>
                          <a:latin typeface="Calibri"/>
                        </a:rPr>
                        <a:t>9.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501284589"/>
                  </a:ext>
                </a:extLst>
              </a:tr>
              <a:tr h="331498">
                <a:tc>
                  <a:txBody>
                    <a:bodyPr/>
                    <a:lstStyle/>
                    <a:p>
                      <a:pPr marL="0" indent="0" algn="l" fontAlgn="b">
                        <a:buNone/>
                      </a:pPr>
                      <a:r>
                        <a:rPr lang="fi-FI" sz="1100" b="0" i="0" u="none" strike="noStrike">
                          <a:solidFill>
                            <a:srgbClr val="000000"/>
                          </a:solidFill>
                          <a:effectLst/>
                          <a:latin typeface="Calibri"/>
                        </a:rPr>
                        <a:t>10.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717196180"/>
                  </a:ext>
                </a:extLst>
              </a:tr>
              <a:tr h="331498">
                <a:tc>
                  <a:txBody>
                    <a:bodyPr/>
                    <a:lstStyle/>
                    <a:p>
                      <a:pPr marL="0" indent="0" algn="l" fontAlgn="b">
                        <a:buNone/>
                      </a:pPr>
                      <a:r>
                        <a:rPr lang="fi-FI" sz="1100" b="0" i="0" u="none" strike="noStrike">
                          <a:solidFill>
                            <a:srgbClr val="000000"/>
                          </a:solidFill>
                          <a:effectLst/>
                          <a:latin typeface="Calibri"/>
                        </a:rPr>
                        <a:t>11.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35458475"/>
                  </a:ext>
                </a:extLst>
              </a:tr>
              <a:tr h="331498">
                <a:tc>
                  <a:txBody>
                    <a:bodyPr/>
                    <a:lstStyle/>
                    <a:p>
                      <a:pPr marL="0" indent="0" algn="l" fontAlgn="b">
                        <a:buNone/>
                      </a:pPr>
                      <a:r>
                        <a:rPr lang="fi-FI" sz="1100" b="0" i="0" u="none" strike="noStrike">
                          <a:solidFill>
                            <a:srgbClr val="000000"/>
                          </a:solidFill>
                          <a:effectLst/>
                          <a:latin typeface="Calibri"/>
                        </a:rPr>
                        <a:t>12.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444592204"/>
                  </a:ext>
                </a:extLst>
              </a:tr>
              <a:tr h="331498">
                <a:tc>
                  <a:txBody>
                    <a:bodyPr/>
                    <a:lstStyle/>
                    <a:p>
                      <a:pPr marL="0" indent="0" algn="l" fontAlgn="b">
                        <a:buNone/>
                      </a:pPr>
                      <a:r>
                        <a:rPr lang="fi-FI" sz="1100" b="0" i="0" u="none" strike="noStrike">
                          <a:solidFill>
                            <a:srgbClr val="000000"/>
                          </a:solidFill>
                          <a:effectLst/>
                          <a:latin typeface="Calibri"/>
                        </a:rPr>
                        <a:t>13.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3385567781"/>
                  </a:ext>
                </a:extLst>
              </a:tr>
              <a:tr h="331498">
                <a:tc>
                  <a:txBody>
                    <a:bodyPr/>
                    <a:lstStyle/>
                    <a:p>
                      <a:pPr marL="0" indent="0" algn="l" fontAlgn="b">
                        <a:buNone/>
                      </a:pPr>
                      <a:r>
                        <a:rPr lang="fi-FI" sz="1100" b="0" i="0" u="none" strike="noStrike">
                          <a:solidFill>
                            <a:srgbClr val="000000"/>
                          </a:solidFill>
                          <a:effectLst/>
                          <a:latin typeface="Calibri"/>
                        </a:rPr>
                        <a:t>14.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JES Sweatnesday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769105244"/>
                  </a:ext>
                </a:extLst>
              </a:tr>
              <a:tr h="331498">
                <a:tc>
                  <a:txBody>
                    <a:bodyPr/>
                    <a:lstStyle/>
                    <a:p>
                      <a:pPr marL="0" indent="0" algn="l" fontAlgn="b">
                        <a:buNone/>
                      </a:pPr>
                      <a:r>
                        <a:rPr lang="fi-FI" sz="1100" b="0" i="0" u="none" strike="noStrike">
                          <a:solidFill>
                            <a:srgbClr val="000000"/>
                          </a:solidFill>
                          <a:effectLst/>
                          <a:latin typeface="Calibri"/>
                        </a:rPr>
                        <a:t>15. x</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a:rPr>
                        <a:t>JES </a:t>
                      </a:r>
                      <a:r>
                        <a:rPr lang="fi-FI" sz="1100" b="0" i="0" u="none" strike="noStrike" err="1">
                          <a:solidFill>
                            <a:srgbClr val="000000"/>
                          </a:solidFill>
                          <a:effectLst/>
                          <a:latin typeface="Calibri"/>
                        </a:rPr>
                        <a:t>Sweatnesday</a:t>
                      </a:r>
                      <a:r>
                        <a:rPr lang="fi-FI" sz="1100" b="0" i="0" u="none" strike="noStrike">
                          <a:solidFill>
                            <a:srgbClr val="000000"/>
                          </a:solidFill>
                          <a:effectLst/>
                          <a:latin typeface="Calibri"/>
                        </a:rPr>
                        <a:t> x Ilkka Mäkitalo 18.3.</a:t>
                      </a:r>
                    </a:p>
                  </a:txBody>
                  <a:tcPr marL="9525" marR="9525" marT="9525" anchor="b">
                    <a:lnL>
                      <a:noFill/>
                    </a:lnL>
                    <a:lnR>
                      <a:noFill/>
                    </a:lnR>
                    <a:lnT>
                      <a:noFill/>
                    </a:lnT>
                    <a:lnB>
                      <a:noFill/>
                    </a:lnB>
                    <a:noFill/>
                  </a:tcPr>
                </a:tc>
                <a:extLst>
                  <a:ext uri="{0D108BD9-81ED-4DB2-BD59-A6C34878D82A}">
                    <a16:rowId xmlns:a16="http://schemas.microsoft.com/office/drawing/2014/main" val="1487441800"/>
                  </a:ext>
                </a:extLst>
              </a:tr>
            </a:tbl>
          </a:graphicData>
        </a:graphic>
      </p:graphicFrame>
    </p:spTree>
    <p:extLst>
      <p:ext uri="{BB962C8B-B14F-4D97-AF65-F5344CB8AC3E}">
        <p14:creationId xmlns:p14="http://schemas.microsoft.com/office/powerpoint/2010/main" val="2651915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81748-384E-AF72-AA2C-FAB79FBA1FCD}"/>
            </a:ext>
          </a:extLst>
        </p:cNvPr>
        <p:cNvGrpSpPr/>
        <p:nvPr/>
      </p:nvGrpSpPr>
      <p:grpSpPr>
        <a:xfrm>
          <a:off x="0" y="0"/>
          <a:ext cx="0" cy="0"/>
          <a:chOff x="0" y="0"/>
          <a:chExt cx="0" cy="0"/>
        </a:xfrm>
      </p:grpSpPr>
      <p:sp>
        <p:nvSpPr>
          <p:cNvPr id="8" name="object 11">
            <a:extLst>
              <a:ext uri="{FF2B5EF4-FFF2-40B4-BE49-F238E27FC236}">
                <a16:creationId xmlns:a16="http://schemas.microsoft.com/office/drawing/2014/main" id="{F433BE77-8B12-0F8F-2B6C-5B1C98301B74}"/>
              </a:ext>
            </a:extLst>
          </p:cNvPr>
          <p:cNvSpPr txBox="1">
            <a:spLocks/>
          </p:cNvSpPr>
          <p:nvPr/>
        </p:nvSpPr>
        <p:spPr>
          <a:xfrm>
            <a:off x="1016000" y="849302"/>
            <a:ext cx="16205200" cy="1751313"/>
          </a:xfrm>
          <a:prstGeom prst="rect">
            <a:avLst/>
          </a:prstGeom>
        </p:spPr>
        <p:txBody>
          <a:bodyPr vert="horz" wrap="square" lIns="0" tIns="12065" rIns="0" bIns="0" rtlCol="0" anchor="t">
            <a:spAutoFit/>
          </a:bodyPr>
          <a:lstStyle>
            <a:lvl1pPr>
              <a:defRPr sz="5050" b="1" i="0">
                <a:solidFill>
                  <a:srgbClr val="1D3C5B"/>
                </a:solidFill>
                <a:latin typeface="Trebuchet MS"/>
                <a:ea typeface="+mj-ea"/>
                <a:cs typeface="Trebuchet MS"/>
              </a:defRPr>
            </a:lvl1pPr>
          </a:lstStyle>
          <a:p>
            <a:pPr marL="12700" marR="5080">
              <a:lnSpc>
                <a:spcPct val="116399"/>
              </a:lnSpc>
              <a:spcBef>
                <a:spcPts val="95"/>
              </a:spcBef>
            </a:pPr>
            <a:r>
              <a:rPr lang="fi-FI" spc="175"/>
              <a:t>JES</a:t>
            </a:r>
            <a:r>
              <a:rPr lang="fi-FI" spc="-135"/>
              <a:t> </a:t>
            </a:r>
            <a:r>
              <a:rPr lang="fi-FI" spc="520"/>
              <a:t>SUNNUNTAIBRUNSSI </a:t>
            </a:r>
            <a:r>
              <a:rPr lang="en-US" spc="-110"/>
              <a:t> Béla József Pavelka 22</a:t>
            </a:r>
            <a:r>
              <a:rPr lang="en-US" spc="-10"/>
              <a:t>.3</a:t>
            </a:r>
          </a:p>
          <a:p>
            <a:pPr marL="12700" marR="5080">
              <a:lnSpc>
                <a:spcPct val="116399"/>
              </a:lnSpc>
              <a:spcBef>
                <a:spcPts val="95"/>
              </a:spcBef>
            </a:pPr>
            <a:r>
              <a:rPr lang="fi-FI" spc="-135"/>
              <a:t> </a:t>
            </a:r>
            <a:endParaRPr lang="en-US"/>
          </a:p>
        </p:txBody>
      </p:sp>
      <p:graphicFrame>
        <p:nvGraphicFramePr>
          <p:cNvPr id="3" name="Sisällön paikkamerkki 2">
            <a:extLst>
              <a:ext uri="{FF2B5EF4-FFF2-40B4-BE49-F238E27FC236}">
                <a16:creationId xmlns:a16="http://schemas.microsoft.com/office/drawing/2014/main" id="{A1C6020A-3693-1BAA-6678-9575BBA7F74C}"/>
              </a:ext>
            </a:extLst>
          </p:cNvPr>
          <p:cNvGraphicFramePr>
            <a:graphicFrameLocks noGrp="1"/>
          </p:cNvGraphicFramePr>
          <p:nvPr>
            <p:ph sz="half" idx="3"/>
            <p:extLst>
              <p:ext uri="{D42A27DB-BD31-4B8C-83A1-F6EECF244321}">
                <p14:modId xmlns:p14="http://schemas.microsoft.com/office/powerpoint/2010/main" val="1509499180"/>
              </p:ext>
            </p:extLst>
          </p:nvPr>
        </p:nvGraphicFramePr>
        <p:xfrm>
          <a:off x="9144000" y="2324100"/>
          <a:ext cx="7696200" cy="6096006"/>
        </p:xfrm>
        <a:graphic>
          <a:graphicData uri="http://schemas.openxmlformats.org/drawingml/2006/table">
            <a:tbl>
              <a:tblPr/>
              <a:tblGrid>
                <a:gridCol w="921088">
                  <a:extLst>
                    <a:ext uri="{9D8B030D-6E8A-4147-A177-3AD203B41FA5}">
                      <a16:colId xmlns:a16="http://schemas.microsoft.com/office/drawing/2014/main" val="2379786182"/>
                    </a:ext>
                  </a:extLst>
                </a:gridCol>
                <a:gridCol w="994774">
                  <a:extLst>
                    <a:ext uri="{9D8B030D-6E8A-4147-A177-3AD203B41FA5}">
                      <a16:colId xmlns:a16="http://schemas.microsoft.com/office/drawing/2014/main" val="659476942"/>
                    </a:ext>
                  </a:extLst>
                </a:gridCol>
                <a:gridCol w="2079612">
                  <a:extLst>
                    <a:ext uri="{9D8B030D-6E8A-4147-A177-3AD203B41FA5}">
                      <a16:colId xmlns:a16="http://schemas.microsoft.com/office/drawing/2014/main" val="3673175087"/>
                    </a:ext>
                  </a:extLst>
                </a:gridCol>
                <a:gridCol w="3700726">
                  <a:extLst>
                    <a:ext uri="{9D8B030D-6E8A-4147-A177-3AD203B41FA5}">
                      <a16:colId xmlns:a16="http://schemas.microsoft.com/office/drawing/2014/main" val="1196453961"/>
                    </a:ext>
                  </a:extLst>
                </a:gridCol>
              </a:tblGrid>
              <a:tr h="290286">
                <a:tc gridSpan="2">
                  <a:txBody>
                    <a:bodyPr/>
                    <a:lstStyle/>
                    <a:p>
                      <a:pPr algn="ctr" fontAlgn="b">
                        <a:buNone/>
                      </a:pPr>
                      <a:r>
                        <a:rPr lang="fi-FI" sz="1100" b="1" i="0" u="none" strike="noStrike">
                          <a:solidFill>
                            <a:srgbClr val="FFFFFF"/>
                          </a:solidFill>
                          <a:effectLst/>
                          <a:latin typeface="Calibri" panose="020F0502020204030204" pitchFamily="34" charset="0"/>
                        </a:rPr>
                        <a:t>Asiakkaan tiedot</a:t>
                      </a:r>
                    </a:p>
                  </a:txBody>
                  <a:tcPr marL="9525" marR="9525" marT="9525" anchor="b">
                    <a:lnL>
                      <a:noFill/>
                    </a:lnL>
                    <a:lnR>
                      <a:noFill/>
                    </a:lnR>
                    <a:lnT>
                      <a:noFill/>
                    </a:lnT>
                    <a:lnB>
                      <a:noFill/>
                    </a:lnB>
                    <a:solidFill>
                      <a:srgbClr val="5E35B1"/>
                    </a:solidFill>
                  </a:tcPr>
                </a:tc>
                <a:tc hMerge="1">
                  <a:txBody>
                    <a:bodyPr/>
                    <a:lstStyle/>
                    <a:p>
                      <a:endParaRPr lang="fi-FI"/>
                    </a:p>
                  </a:txBody>
                  <a:tcPr/>
                </a:tc>
                <a:tc>
                  <a:txBody>
                    <a:bodyPr/>
                    <a:lstStyle/>
                    <a:p>
                      <a:pPr algn="ctr" fontAlgn="b">
                        <a:buNone/>
                      </a:pPr>
                      <a:r>
                        <a:rPr lang="fi-FI" sz="1100" b="1" i="0" u="none" strike="noStrike">
                          <a:solidFill>
                            <a:srgbClr val="FFFFFF"/>
                          </a:solidFill>
                          <a:effectLst/>
                          <a:latin typeface="Calibri" panose="020F0502020204030204" pitchFamily="34" charset="0"/>
                        </a:rPr>
                        <a:t>Lipun tiedot</a:t>
                      </a:r>
                    </a:p>
                  </a:txBody>
                  <a:tcPr marL="9525" marR="9525" marT="9525" anchor="b">
                    <a:lnL>
                      <a:noFill/>
                    </a:lnL>
                    <a:lnR>
                      <a:noFill/>
                    </a:lnR>
                    <a:lnT>
                      <a:noFill/>
                    </a:lnT>
                    <a:lnB>
                      <a:noFill/>
                    </a:lnB>
                    <a:solidFill>
                      <a:srgbClr val="1E1926"/>
                    </a:solidFill>
                  </a:tcPr>
                </a:tc>
                <a:tc>
                  <a:txBody>
                    <a:bodyPr/>
                    <a:lstStyle/>
                    <a:p>
                      <a:pPr algn="ctr" fontAlgn="b">
                        <a:buNone/>
                      </a:pPr>
                      <a:r>
                        <a:rPr lang="fi-FI" sz="1100" b="1" i="0" u="none" strike="noStrike">
                          <a:solidFill>
                            <a:srgbClr val="FFFFFF"/>
                          </a:solidFill>
                          <a:effectLst/>
                          <a:latin typeface="Calibri" panose="020F0502020204030204" pitchFamily="34" charset="0"/>
                        </a:rPr>
                        <a:t>Lomakkeen tiedot</a:t>
                      </a:r>
                    </a:p>
                  </a:txBody>
                  <a:tcPr marL="9525" marR="9525" marT="9525" anchor="b">
                    <a:lnL>
                      <a:noFill/>
                    </a:lnL>
                    <a:lnR>
                      <a:noFill/>
                    </a:lnR>
                    <a:lnT>
                      <a:noFill/>
                    </a:lnT>
                    <a:lnB>
                      <a:noFill/>
                    </a:lnB>
                    <a:solidFill>
                      <a:srgbClr val="1E92AE"/>
                    </a:solidFill>
                  </a:tcPr>
                </a:tc>
                <a:extLst>
                  <a:ext uri="{0D108BD9-81ED-4DB2-BD59-A6C34878D82A}">
                    <a16:rowId xmlns:a16="http://schemas.microsoft.com/office/drawing/2014/main" val="661992632"/>
                  </a:ext>
                </a:extLst>
              </a:tr>
              <a:tr h="290286">
                <a:tc>
                  <a:txBody>
                    <a:bodyPr/>
                    <a:lstStyle/>
                    <a:p>
                      <a:pPr algn="ctr" fontAlgn="b">
                        <a:buNone/>
                      </a:pPr>
                      <a:r>
                        <a:rPr lang="fi-FI" sz="1100" b="1" i="0" u="none" strike="noStrike">
                          <a:solidFill>
                            <a:srgbClr val="FFFFFF"/>
                          </a:solidFill>
                          <a:effectLst/>
                          <a:latin typeface="Calibri" panose="020F0502020204030204" pitchFamily="34" charset="0"/>
                        </a:rPr>
                        <a:t>Etunimi</a:t>
                      </a:r>
                    </a:p>
                  </a:txBody>
                  <a:tcPr marL="9525" marR="9525" marT="9525" anchor="b">
                    <a:lnL>
                      <a:noFill/>
                    </a:lnL>
                    <a:lnR>
                      <a:noFill/>
                    </a:lnR>
                    <a:lnT>
                      <a:noFill/>
                    </a:lnT>
                    <a:lnB>
                      <a:noFill/>
                    </a:lnB>
                    <a:solidFill>
                      <a:srgbClr val="5E35B1"/>
                    </a:solidFill>
                  </a:tcPr>
                </a:tc>
                <a:tc>
                  <a:txBody>
                    <a:bodyPr/>
                    <a:lstStyle/>
                    <a:p>
                      <a:pPr algn="ctr" fontAlgn="b">
                        <a:buNone/>
                      </a:pPr>
                      <a:r>
                        <a:rPr lang="fi-FI" sz="1100" b="1" i="0" u="none" strike="noStrike">
                          <a:solidFill>
                            <a:srgbClr val="FFFFFF"/>
                          </a:solidFill>
                          <a:effectLst/>
                          <a:latin typeface="Calibri" panose="020F0502020204030204" pitchFamily="34" charset="0"/>
                        </a:rPr>
                        <a:t>Sukunimi</a:t>
                      </a:r>
                    </a:p>
                  </a:txBody>
                  <a:tcPr marL="9525" marR="9525" marT="9525" anchor="b">
                    <a:lnL>
                      <a:noFill/>
                    </a:lnL>
                    <a:lnR>
                      <a:noFill/>
                    </a:lnR>
                    <a:lnT>
                      <a:noFill/>
                    </a:lnT>
                    <a:lnB>
                      <a:noFill/>
                    </a:lnB>
                    <a:solidFill>
                      <a:srgbClr val="5E35B1"/>
                    </a:solidFill>
                  </a:tcPr>
                </a:tc>
                <a:tc>
                  <a:txBody>
                    <a:bodyPr/>
                    <a:lstStyle/>
                    <a:p>
                      <a:pPr algn="ctr" fontAlgn="b">
                        <a:buNone/>
                      </a:pPr>
                      <a:r>
                        <a:rPr lang="fi-FI" sz="1100" b="1" i="0" u="none" strike="noStrike">
                          <a:solidFill>
                            <a:srgbClr val="FFFFFF"/>
                          </a:solidFill>
                          <a:effectLst/>
                          <a:latin typeface="Calibri" panose="020F0502020204030204" pitchFamily="34" charset="0"/>
                        </a:rPr>
                        <a:t>Nimi</a:t>
                      </a:r>
                    </a:p>
                  </a:txBody>
                  <a:tcPr marL="9525" marR="9525" marT="9525" anchor="b">
                    <a:lnL>
                      <a:noFill/>
                    </a:lnL>
                    <a:lnR>
                      <a:noFill/>
                    </a:lnR>
                    <a:lnT>
                      <a:noFill/>
                    </a:lnT>
                    <a:lnB>
                      <a:noFill/>
                    </a:lnB>
                    <a:solidFill>
                      <a:srgbClr val="1E1926"/>
                    </a:solidFill>
                  </a:tcPr>
                </a:tc>
                <a:tc>
                  <a:txBody>
                    <a:bodyPr/>
                    <a:lstStyle/>
                    <a:p>
                      <a:pPr algn="ctr" fontAlgn="b">
                        <a:buNone/>
                      </a:pPr>
                      <a:r>
                        <a:rPr lang="fi-FI" sz="1100" b="1" i="0" u="none" strike="noStrike">
                          <a:solidFill>
                            <a:srgbClr val="FFFFFF"/>
                          </a:solidFill>
                          <a:effectLst/>
                          <a:latin typeface="Calibri" panose="020F0502020204030204" pitchFamily="34" charset="0"/>
                        </a:rPr>
                        <a:t>Opiskeluorganisaatio</a:t>
                      </a:r>
                    </a:p>
                  </a:txBody>
                  <a:tcPr marL="9525" marR="9525" marT="9525" anchor="b">
                    <a:lnL>
                      <a:noFill/>
                    </a:lnL>
                    <a:lnR>
                      <a:noFill/>
                    </a:lnR>
                    <a:lnT>
                      <a:noFill/>
                    </a:lnT>
                    <a:lnB>
                      <a:noFill/>
                    </a:lnB>
                    <a:solidFill>
                      <a:srgbClr val="1E92AE"/>
                    </a:solidFill>
                  </a:tcPr>
                </a:tc>
                <a:extLst>
                  <a:ext uri="{0D108BD9-81ED-4DB2-BD59-A6C34878D82A}">
                    <a16:rowId xmlns:a16="http://schemas.microsoft.com/office/drawing/2014/main" val="455956868"/>
                  </a:ext>
                </a:extLst>
              </a:tr>
              <a:tr h="290286">
                <a:tc>
                  <a:txBody>
                    <a:bodyPr/>
                    <a:lstStyle/>
                    <a:p>
                      <a:pPr algn="l" fontAlgn="b">
                        <a:buNone/>
                      </a:pPr>
                      <a:r>
                        <a:rPr lang="fi-FI" sz="1100" b="0" i="0" u="none" strike="noStrike">
                          <a:solidFill>
                            <a:srgbClr val="000000"/>
                          </a:solidFill>
                          <a:effectLst/>
                          <a:latin typeface="Calibri"/>
                        </a:rPr>
                        <a:t>36</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3083601076"/>
                  </a:ext>
                </a:extLst>
              </a:tr>
              <a:tr h="290286">
                <a:tc>
                  <a:txBody>
                    <a:bodyPr/>
                    <a:lstStyle/>
                    <a:p>
                      <a:pPr algn="l" fontAlgn="b">
                        <a:buNone/>
                      </a:pPr>
                      <a:r>
                        <a:rPr lang="fi-FI" sz="1100" b="0" i="0" u="none" strike="noStrike">
                          <a:solidFill>
                            <a:srgbClr val="000000"/>
                          </a:solidFill>
                          <a:effectLst/>
                          <a:latin typeface="Calibri"/>
                        </a:rPr>
                        <a:t>37</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619389417"/>
                  </a:ext>
                </a:extLst>
              </a:tr>
              <a:tr h="290286">
                <a:tc>
                  <a:txBody>
                    <a:bodyPr/>
                    <a:lstStyle/>
                    <a:p>
                      <a:pPr algn="l" fontAlgn="b">
                        <a:buNone/>
                      </a:pPr>
                      <a:r>
                        <a:rPr lang="fi-FI" sz="1100" b="0" i="0" u="none" strike="noStrike">
                          <a:solidFill>
                            <a:srgbClr val="000000"/>
                          </a:solidFill>
                          <a:effectLst/>
                          <a:latin typeface="Calibri"/>
                        </a:rPr>
                        <a:t>38</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2287557484"/>
                  </a:ext>
                </a:extLst>
              </a:tr>
              <a:tr h="290286">
                <a:tc>
                  <a:txBody>
                    <a:bodyPr/>
                    <a:lstStyle/>
                    <a:p>
                      <a:pPr algn="l" fontAlgn="b">
                        <a:buNone/>
                      </a:pPr>
                      <a:r>
                        <a:rPr lang="fi-FI" sz="1100" b="0" i="0" u="none" strike="noStrike">
                          <a:solidFill>
                            <a:srgbClr val="000000"/>
                          </a:solidFill>
                          <a:effectLst/>
                          <a:latin typeface="Calibri"/>
                        </a:rPr>
                        <a:t>39</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1932230464"/>
                  </a:ext>
                </a:extLst>
              </a:tr>
              <a:tr h="290286">
                <a:tc>
                  <a:txBody>
                    <a:bodyPr/>
                    <a:lstStyle/>
                    <a:p>
                      <a:pPr algn="l" fontAlgn="b">
                        <a:buNone/>
                      </a:pPr>
                      <a:r>
                        <a:rPr lang="fi-FI" sz="1100" b="0" i="0" u="none" strike="noStrike">
                          <a:solidFill>
                            <a:srgbClr val="000000"/>
                          </a:solidFill>
                          <a:effectLst/>
                          <a:latin typeface="Calibri"/>
                        </a:rPr>
                        <a:t>40</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252566557"/>
                  </a:ext>
                </a:extLst>
              </a:tr>
              <a:tr h="290286">
                <a:tc>
                  <a:txBody>
                    <a:bodyPr/>
                    <a:lstStyle/>
                    <a:p>
                      <a:pPr algn="l" fontAlgn="b">
                        <a:buNone/>
                      </a:pPr>
                      <a:r>
                        <a:rPr lang="fi-FI" sz="1100" b="0" i="0" u="none" strike="noStrike">
                          <a:solidFill>
                            <a:srgbClr val="000000"/>
                          </a:solidFill>
                          <a:effectLst/>
                          <a:latin typeface="Calibri"/>
                        </a:rPr>
                        <a:t>41</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3438624090"/>
                  </a:ext>
                </a:extLst>
              </a:tr>
              <a:tr h="290286">
                <a:tc>
                  <a:txBody>
                    <a:bodyPr/>
                    <a:lstStyle/>
                    <a:p>
                      <a:pPr algn="l" fontAlgn="b">
                        <a:buNone/>
                      </a:pPr>
                      <a:r>
                        <a:rPr lang="fi-FI" sz="1100" b="0" i="0" u="none" strike="noStrike">
                          <a:solidFill>
                            <a:srgbClr val="000000"/>
                          </a:solidFill>
                          <a:effectLst/>
                          <a:latin typeface="Calibri"/>
                        </a:rPr>
                        <a:t>42</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Other</a:t>
                      </a:r>
                    </a:p>
                  </a:txBody>
                  <a:tcPr marL="9525" marR="9525" marT="9525" anchor="b">
                    <a:lnL>
                      <a:noFill/>
                    </a:lnL>
                    <a:lnR>
                      <a:noFill/>
                    </a:lnR>
                    <a:lnT>
                      <a:noFill/>
                    </a:lnT>
                    <a:lnB>
                      <a:noFill/>
                    </a:lnB>
                    <a:noFill/>
                  </a:tcPr>
                </a:tc>
                <a:extLst>
                  <a:ext uri="{0D108BD9-81ED-4DB2-BD59-A6C34878D82A}">
                    <a16:rowId xmlns:a16="http://schemas.microsoft.com/office/drawing/2014/main" val="2535350823"/>
                  </a:ext>
                </a:extLst>
              </a:tr>
              <a:tr h="290286">
                <a:tc>
                  <a:txBody>
                    <a:bodyPr/>
                    <a:lstStyle/>
                    <a:p>
                      <a:pPr algn="l" fontAlgn="b">
                        <a:buNone/>
                      </a:pPr>
                      <a:r>
                        <a:rPr lang="fi-FI" sz="1100" b="0" i="0" u="none" strike="noStrike">
                          <a:solidFill>
                            <a:srgbClr val="000000"/>
                          </a:solidFill>
                          <a:effectLst/>
                          <a:latin typeface="Calibri"/>
                        </a:rPr>
                        <a:t>43</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GRADIA</a:t>
                      </a:r>
                    </a:p>
                  </a:txBody>
                  <a:tcPr marL="9525" marR="9525" marT="9525" anchor="b">
                    <a:lnL>
                      <a:noFill/>
                    </a:lnL>
                    <a:lnR>
                      <a:noFill/>
                    </a:lnR>
                    <a:lnT>
                      <a:noFill/>
                    </a:lnT>
                    <a:lnB>
                      <a:noFill/>
                    </a:lnB>
                    <a:noFill/>
                  </a:tcPr>
                </a:tc>
                <a:extLst>
                  <a:ext uri="{0D108BD9-81ED-4DB2-BD59-A6C34878D82A}">
                    <a16:rowId xmlns:a16="http://schemas.microsoft.com/office/drawing/2014/main" val="3130158530"/>
                  </a:ext>
                </a:extLst>
              </a:tr>
              <a:tr h="290286">
                <a:tc>
                  <a:txBody>
                    <a:bodyPr/>
                    <a:lstStyle/>
                    <a:p>
                      <a:pPr algn="l" fontAlgn="b">
                        <a:buNone/>
                      </a:pPr>
                      <a:r>
                        <a:rPr lang="fi-FI" sz="1100" b="0" i="0" u="none" strike="noStrike">
                          <a:solidFill>
                            <a:srgbClr val="000000"/>
                          </a:solidFill>
                          <a:effectLst/>
                          <a:latin typeface="Calibri"/>
                        </a:rPr>
                        <a:t>44</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2177064862"/>
                  </a:ext>
                </a:extLst>
              </a:tr>
              <a:tr h="290286">
                <a:tc>
                  <a:txBody>
                    <a:bodyPr/>
                    <a:lstStyle/>
                    <a:p>
                      <a:pPr algn="l" fontAlgn="b">
                        <a:buNone/>
                      </a:pPr>
                      <a:r>
                        <a:rPr lang="fi-FI" sz="1100" b="0" i="0" u="none" strike="noStrike">
                          <a:solidFill>
                            <a:srgbClr val="000000"/>
                          </a:solidFill>
                          <a:effectLst/>
                          <a:latin typeface="Calibri"/>
                        </a:rPr>
                        <a:t>45</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2152027420"/>
                  </a:ext>
                </a:extLst>
              </a:tr>
              <a:tr h="290286">
                <a:tc>
                  <a:txBody>
                    <a:bodyPr/>
                    <a:lstStyle/>
                    <a:p>
                      <a:pPr algn="l" fontAlgn="b">
                        <a:buNone/>
                      </a:pPr>
                      <a:r>
                        <a:rPr lang="fi-FI" sz="1100" b="0" i="0" u="none" strike="noStrike">
                          <a:solidFill>
                            <a:srgbClr val="000000"/>
                          </a:solidFill>
                          <a:effectLst/>
                          <a:latin typeface="Calibri"/>
                        </a:rPr>
                        <a:t>46</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2709698631"/>
                  </a:ext>
                </a:extLst>
              </a:tr>
              <a:tr h="290286">
                <a:tc>
                  <a:txBody>
                    <a:bodyPr/>
                    <a:lstStyle/>
                    <a:p>
                      <a:pPr algn="l" fontAlgn="b">
                        <a:buNone/>
                      </a:pPr>
                      <a:r>
                        <a:rPr lang="fi-FI" sz="1100" b="0" i="0" u="none" strike="noStrike">
                          <a:solidFill>
                            <a:srgbClr val="000000"/>
                          </a:solidFill>
                          <a:effectLst/>
                          <a:latin typeface="Calibri"/>
                        </a:rPr>
                        <a:t>47</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1673949811"/>
                  </a:ext>
                </a:extLst>
              </a:tr>
              <a:tr h="290286">
                <a:tc>
                  <a:txBody>
                    <a:bodyPr/>
                    <a:lstStyle/>
                    <a:p>
                      <a:pPr algn="l" fontAlgn="b">
                        <a:buNone/>
                      </a:pPr>
                      <a:r>
                        <a:rPr lang="fi-FI" sz="1100" b="0" i="0" u="none" strike="noStrike">
                          <a:solidFill>
                            <a:srgbClr val="000000"/>
                          </a:solidFill>
                          <a:effectLst/>
                          <a:latin typeface="Calibri"/>
                        </a:rPr>
                        <a:t>48</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JAMK (Jyväskylä University of applied sciences)</a:t>
                      </a:r>
                    </a:p>
                  </a:txBody>
                  <a:tcPr marL="9525" marR="9525" marT="9525" anchor="b">
                    <a:lnL>
                      <a:noFill/>
                    </a:lnL>
                    <a:lnR>
                      <a:noFill/>
                    </a:lnR>
                    <a:lnT>
                      <a:noFill/>
                    </a:lnT>
                    <a:lnB>
                      <a:noFill/>
                    </a:lnB>
                    <a:noFill/>
                  </a:tcPr>
                </a:tc>
                <a:extLst>
                  <a:ext uri="{0D108BD9-81ED-4DB2-BD59-A6C34878D82A}">
                    <a16:rowId xmlns:a16="http://schemas.microsoft.com/office/drawing/2014/main" val="60020709"/>
                  </a:ext>
                </a:extLst>
              </a:tr>
              <a:tr h="290286">
                <a:tc>
                  <a:txBody>
                    <a:bodyPr/>
                    <a:lstStyle/>
                    <a:p>
                      <a:pPr algn="l" fontAlgn="b">
                        <a:buNone/>
                      </a:pPr>
                      <a:r>
                        <a:rPr lang="fi-FI" sz="1100" b="0" i="0" u="none" strike="noStrike">
                          <a:solidFill>
                            <a:srgbClr val="000000"/>
                          </a:solidFill>
                          <a:effectLst/>
                          <a:latin typeface="Calibri"/>
                        </a:rPr>
                        <a:t>49</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JAMK (Jyväskylä University of applied sciences)</a:t>
                      </a:r>
                    </a:p>
                  </a:txBody>
                  <a:tcPr marL="9525" marR="9525" marT="9525" anchor="b">
                    <a:lnL>
                      <a:noFill/>
                    </a:lnL>
                    <a:lnR>
                      <a:noFill/>
                    </a:lnR>
                    <a:lnT>
                      <a:noFill/>
                    </a:lnT>
                    <a:lnB>
                      <a:noFill/>
                    </a:lnB>
                    <a:noFill/>
                  </a:tcPr>
                </a:tc>
                <a:extLst>
                  <a:ext uri="{0D108BD9-81ED-4DB2-BD59-A6C34878D82A}">
                    <a16:rowId xmlns:a16="http://schemas.microsoft.com/office/drawing/2014/main" val="893565994"/>
                  </a:ext>
                </a:extLst>
              </a:tr>
              <a:tr h="290286">
                <a:tc>
                  <a:txBody>
                    <a:bodyPr/>
                    <a:lstStyle/>
                    <a:p>
                      <a:pPr algn="l" fontAlgn="b">
                        <a:buNone/>
                      </a:pPr>
                      <a:r>
                        <a:rPr lang="fi-FI" sz="1100" b="0" i="0" u="none" strike="noStrike">
                          <a:solidFill>
                            <a:srgbClr val="000000"/>
                          </a:solidFill>
                          <a:effectLst/>
                          <a:latin typeface="Calibri"/>
                        </a:rPr>
                        <a:t>50</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883130086"/>
                  </a:ext>
                </a:extLst>
              </a:tr>
              <a:tr h="290286">
                <a:tc>
                  <a:txBody>
                    <a:bodyPr/>
                    <a:lstStyle/>
                    <a:p>
                      <a:pPr algn="l" fontAlgn="b">
                        <a:buNone/>
                      </a:pPr>
                      <a:r>
                        <a:rPr lang="fi-FI" sz="1100" b="0" i="0" u="none" strike="noStrike">
                          <a:solidFill>
                            <a:srgbClr val="000000"/>
                          </a:solidFill>
                          <a:effectLst/>
                          <a:latin typeface="Calibri"/>
                        </a:rPr>
                        <a:t>51</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1545180894"/>
                  </a:ext>
                </a:extLst>
              </a:tr>
              <a:tr h="290286">
                <a:tc>
                  <a:txBody>
                    <a:bodyPr/>
                    <a:lstStyle/>
                    <a:p>
                      <a:pPr algn="l" fontAlgn="b">
                        <a:buNone/>
                      </a:pPr>
                      <a:r>
                        <a:rPr lang="fi-FI" sz="1100" b="0" i="0" u="none" strike="noStrike">
                          <a:solidFill>
                            <a:srgbClr val="000000"/>
                          </a:solidFill>
                          <a:effectLst/>
                          <a:latin typeface="Calibri"/>
                        </a:rPr>
                        <a:t>52</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JAMK (Jyväskylä University of applied sciences)</a:t>
                      </a:r>
                    </a:p>
                  </a:txBody>
                  <a:tcPr marL="9525" marR="9525" marT="9525" anchor="b">
                    <a:lnL>
                      <a:noFill/>
                    </a:lnL>
                    <a:lnR>
                      <a:noFill/>
                    </a:lnR>
                    <a:lnT>
                      <a:noFill/>
                    </a:lnT>
                    <a:lnB>
                      <a:noFill/>
                    </a:lnB>
                    <a:noFill/>
                  </a:tcPr>
                </a:tc>
                <a:extLst>
                  <a:ext uri="{0D108BD9-81ED-4DB2-BD59-A6C34878D82A}">
                    <a16:rowId xmlns:a16="http://schemas.microsoft.com/office/drawing/2014/main" val="2916240878"/>
                  </a:ext>
                </a:extLst>
              </a:tr>
              <a:tr h="290286">
                <a:tc>
                  <a:txBody>
                    <a:bodyPr/>
                    <a:lstStyle/>
                    <a:p>
                      <a:pPr algn="l" fontAlgn="b">
                        <a:buNone/>
                      </a:pPr>
                      <a:r>
                        <a:rPr lang="fi-FI" sz="1100" b="0" i="0" u="none" strike="noStrike">
                          <a:solidFill>
                            <a:srgbClr val="000000"/>
                          </a:solidFill>
                          <a:effectLst/>
                          <a:latin typeface="Calibri"/>
                        </a:rPr>
                        <a:t>53</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JYU (Jyväskylä University)</a:t>
                      </a:r>
                    </a:p>
                  </a:txBody>
                  <a:tcPr marL="9525" marR="9525" marT="9525" anchor="b">
                    <a:lnL>
                      <a:noFill/>
                    </a:lnL>
                    <a:lnR>
                      <a:noFill/>
                    </a:lnR>
                    <a:lnT>
                      <a:noFill/>
                    </a:lnT>
                    <a:lnB>
                      <a:noFill/>
                    </a:lnB>
                    <a:noFill/>
                  </a:tcPr>
                </a:tc>
                <a:extLst>
                  <a:ext uri="{0D108BD9-81ED-4DB2-BD59-A6C34878D82A}">
                    <a16:rowId xmlns:a16="http://schemas.microsoft.com/office/drawing/2014/main" val="281005221"/>
                  </a:ext>
                </a:extLst>
              </a:tr>
              <a:tr h="290286">
                <a:tc>
                  <a:txBody>
                    <a:bodyPr/>
                    <a:lstStyle/>
                    <a:p>
                      <a:pPr algn="l" fontAlgn="b">
                        <a:buNone/>
                      </a:pPr>
                      <a:r>
                        <a:rPr lang="fi-FI" sz="1100" b="0" i="0" u="none" strike="noStrike">
                          <a:solidFill>
                            <a:srgbClr val="000000"/>
                          </a:solidFill>
                          <a:effectLst/>
                          <a:latin typeface="Calibri"/>
                        </a:rPr>
                        <a:t>54</a:t>
                      </a:r>
                    </a:p>
                  </a:txBody>
                  <a:tcPr marL="9525" marR="9525" marT="9525" anchor="b">
                    <a:lnL>
                      <a:noFill/>
                    </a:lnL>
                    <a:lnR>
                      <a:noFill/>
                    </a:lnR>
                    <a:lnT>
                      <a:noFill/>
                    </a:lnT>
                    <a:lnB>
                      <a:noFill/>
                    </a:lnB>
                    <a:noFill/>
                  </a:tcPr>
                </a:tc>
                <a:tc>
                  <a:txBody>
                    <a:bodyPr/>
                    <a:lstStyle/>
                    <a:p>
                      <a:pPr algn="l" fontAlgn="b">
                        <a:buNone/>
                      </a:pPr>
                      <a:endParaRPr lang="fi-FI" sz="1100" b="0" i="0" u="none" strike="noStrike">
                        <a:solidFill>
                          <a:srgbClr val="000000"/>
                        </a:solidFill>
                        <a:effectLst/>
                        <a:latin typeface="Calibri"/>
                      </a:endParaRPr>
                    </a:p>
                  </a:txBody>
                  <a:tcPr marL="9525" marR="9525" marT="9525" anchor="b">
                    <a:lnL>
                      <a:noFill/>
                    </a:lnL>
                    <a:lnR>
                      <a:noFill/>
                    </a:lnR>
                    <a:lnT>
                      <a:noFill/>
                    </a:lnT>
                    <a:lnB>
                      <a:noFill/>
                    </a:lnB>
                    <a:noFill/>
                  </a:tcPr>
                </a:tc>
                <a:tc>
                  <a:txBody>
                    <a:bodyPr/>
                    <a:lstStyle/>
                    <a:p>
                      <a:pPr algn="l" fontAlgn="b">
                        <a:buNone/>
                      </a:pPr>
                      <a:r>
                        <a:rPr lang="fi-FI" sz="1100" b="0" i="0" u="none" strike="noStrike">
                          <a:solidFill>
                            <a:srgbClr val="000000"/>
                          </a:solidFill>
                          <a:effectLst/>
                          <a:latin typeface="Calibri" panose="020F0502020204030204" pitchFamily="34" charset="0"/>
                        </a:rPr>
                        <a:t>Lippu sunnuntaibrunssille</a:t>
                      </a:r>
                    </a:p>
                  </a:txBody>
                  <a:tcPr marL="9525" marR="9525" marT="9525" anchor="b">
                    <a:lnL>
                      <a:noFill/>
                    </a:lnL>
                    <a:lnR>
                      <a:noFill/>
                    </a:lnR>
                    <a:lnT>
                      <a:noFill/>
                    </a:lnT>
                    <a:lnB>
                      <a:noFill/>
                    </a:lnB>
                    <a:noFill/>
                  </a:tcPr>
                </a:tc>
                <a:tc>
                  <a:txBody>
                    <a:bodyPr/>
                    <a:lstStyle/>
                    <a:p>
                      <a:pPr algn="l" fontAlgn="b">
                        <a:buNone/>
                      </a:pPr>
                      <a:r>
                        <a:rPr lang="en-US" sz="1100" b="0" i="0" u="none" strike="noStrike">
                          <a:solidFill>
                            <a:srgbClr val="000000"/>
                          </a:solidFill>
                          <a:effectLst/>
                          <a:latin typeface="Calibri" panose="020F0502020204030204" pitchFamily="34" charset="0"/>
                        </a:rPr>
                        <a:t>JAMK (Jyväskylä University of applied sciences)</a:t>
                      </a:r>
                    </a:p>
                  </a:txBody>
                  <a:tcPr marL="9525" marR="9525" marT="9525" anchor="b">
                    <a:lnL>
                      <a:noFill/>
                    </a:lnL>
                    <a:lnR>
                      <a:noFill/>
                    </a:lnR>
                    <a:lnT>
                      <a:noFill/>
                    </a:lnT>
                    <a:lnB>
                      <a:noFill/>
                    </a:lnB>
                    <a:noFill/>
                  </a:tcPr>
                </a:tc>
                <a:extLst>
                  <a:ext uri="{0D108BD9-81ED-4DB2-BD59-A6C34878D82A}">
                    <a16:rowId xmlns:a16="http://schemas.microsoft.com/office/drawing/2014/main" val="3676099805"/>
                  </a:ext>
                </a:extLst>
              </a:tr>
            </a:tbl>
          </a:graphicData>
        </a:graphic>
      </p:graphicFrame>
      <p:graphicFrame>
        <p:nvGraphicFramePr>
          <p:cNvPr id="6" name="Sisällön paikkamerkki 5">
            <a:extLst>
              <a:ext uri="{FF2B5EF4-FFF2-40B4-BE49-F238E27FC236}">
                <a16:creationId xmlns:a16="http://schemas.microsoft.com/office/drawing/2014/main" id="{F1B5BABB-5475-0144-DC49-050C4B395725}"/>
              </a:ext>
            </a:extLst>
          </p:cNvPr>
          <p:cNvGraphicFramePr>
            <a:graphicFrameLocks noGrp="1"/>
          </p:cNvGraphicFramePr>
          <p:nvPr>
            <p:ph sz="half" idx="2"/>
            <p:extLst>
              <p:ext uri="{D42A27DB-BD31-4B8C-83A1-F6EECF244321}">
                <p14:modId xmlns:p14="http://schemas.microsoft.com/office/powerpoint/2010/main" val="2372777805"/>
              </p:ext>
            </p:extLst>
          </p:nvPr>
        </p:nvGraphicFramePr>
        <p:xfrm>
          <a:off x="1066800" y="2095500"/>
          <a:ext cx="7848601" cy="7696185"/>
        </p:xfrm>
        <a:graphic>
          <a:graphicData uri="http://schemas.openxmlformats.org/drawingml/2006/table">
            <a:tbl>
              <a:tblPr/>
              <a:tblGrid>
                <a:gridCol w="1366653">
                  <a:extLst>
                    <a:ext uri="{9D8B030D-6E8A-4147-A177-3AD203B41FA5}">
                      <a16:colId xmlns:a16="http://schemas.microsoft.com/office/drawing/2014/main" val="3613873370"/>
                    </a:ext>
                  </a:extLst>
                </a:gridCol>
                <a:gridCol w="1030780">
                  <a:extLst>
                    <a:ext uri="{9D8B030D-6E8A-4147-A177-3AD203B41FA5}">
                      <a16:colId xmlns:a16="http://schemas.microsoft.com/office/drawing/2014/main" val="1083287484"/>
                    </a:ext>
                  </a:extLst>
                </a:gridCol>
                <a:gridCol w="1961185">
                  <a:extLst>
                    <a:ext uri="{9D8B030D-6E8A-4147-A177-3AD203B41FA5}">
                      <a16:colId xmlns:a16="http://schemas.microsoft.com/office/drawing/2014/main" val="773571312"/>
                    </a:ext>
                  </a:extLst>
                </a:gridCol>
                <a:gridCol w="3489983">
                  <a:extLst>
                    <a:ext uri="{9D8B030D-6E8A-4147-A177-3AD203B41FA5}">
                      <a16:colId xmlns:a16="http://schemas.microsoft.com/office/drawing/2014/main" val="3410581431"/>
                    </a:ext>
                  </a:extLst>
                </a:gridCol>
              </a:tblGrid>
              <a:tr h="208005">
                <a:tc gridSpan="2">
                  <a:txBody>
                    <a:bodyPr/>
                    <a:lstStyle/>
                    <a:p>
                      <a:pPr algn="ctr" fontAlgn="b">
                        <a:buNone/>
                      </a:pPr>
                      <a:r>
                        <a:rPr lang="fi-FI" sz="900" b="1" i="0" u="none" strike="noStrike">
                          <a:solidFill>
                            <a:srgbClr val="FFFFFF"/>
                          </a:solidFill>
                          <a:effectLst/>
                          <a:latin typeface="Calibri" panose="020F0502020204030204" pitchFamily="34" charset="0"/>
                        </a:rPr>
                        <a:t>Asiakkaan tiedot</a:t>
                      </a:r>
                    </a:p>
                  </a:txBody>
                  <a:tcPr marL="7842" marR="7842" marT="7842" marB="37642" anchor="b">
                    <a:lnL>
                      <a:noFill/>
                    </a:lnL>
                    <a:lnR>
                      <a:noFill/>
                    </a:lnR>
                    <a:lnT>
                      <a:noFill/>
                    </a:lnT>
                    <a:lnB>
                      <a:noFill/>
                    </a:lnB>
                    <a:solidFill>
                      <a:srgbClr val="5E35B1"/>
                    </a:solidFill>
                  </a:tcPr>
                </a:tc>
                <a:tc hMerge="1">
                  <a:txBody>
                    <a:bodyPr/>
                    <a:lstStyle/>
                    <a:p>
                      <a:endParaRPr lang="fi-FI"/>
                    </a:p>
                  </a:txBody>
                  <a:tcPr/>
                </a:tc>
                <a:tc>
                  <a:txBody>
                    <a:bodyPr/>
                    <a:lstStyle/>
                    <a:p>
                      <a:pPr algn="ctr" fontAlgn="b">
                        <a:buNone/>
                      </a:pPr>
                      <a:r>
                        <a:rPr lang="fi-FI" sz="900" b="1" i="0" u="none" strike="noStrike">
                          <a:solidFill>
                            <a:srgbClr val="FFFFFF"/>
                          </a:solidFill>
                          <a:effectLst/>
                          <a:latin typeface="Calibri" panose="020F0502020204030204" pitchFamily="34" charset="0"/>
                        </a:rPr>
                        <a:t>Lipun tiedot</a:t>
                      </a:r>
                    </a:p>
                  </a:txBody>
                  <a:tcPr marL="7842" marR="7842" marT="7842" marB="37642" anchor="b">
                    <a:lnL>
                      <a:noFill/>
                    </a:lnL>
                    <a:lnR>
                      <a:noFill/>
                    </a:lnR>
                    <a:lnT>
                      <a:noFill/>
                    </a:lnT>
                    <a:lnB>
                      <a:noFill/>
                    </a:lnB>
                    <a:solidFill>
                      <a:srgbClr val="1E1926"/>
                    </a:solidFill>
                  </a:tcPr>
                </a:tc>
                <a:tc>
                  <a:txBody>
                    <a:bodyPr/>
                    <a:lstStyle/>
                    <a:p>
                      <a:pPr algn="ctr" fontAlgn="b">
                        <a:buNone/>
                      </a:pPr>
                      <a:r>
                        <a:rPr lang="fi-FI" sz="900" b="1" i="0" u="none" strike="noStrike">
                          <a:solidFill>
                            <a:srgbClr val="FFFFFF"/>
                          </a:solidFill>
                          <a:effectLst/>
                          <a:latin typeface="Calibri" panose="020F0502020204030204" pitchFamily="34" charset="0"/>
                        </a:rPr>
                        <a:t>Lomakkeen tiedot</a:t>
                      </a:r>
                    </a:p>
                  </a:txBody>
                  <a:tcPr marL="7842" marR="7842" marT="7842" marB="37642" anchor="b">
                    <a:lnL>
                      <a:noFill/>
                    </a:lnL>
                    <a:lnR>
                      <a:noFill/>
                    </a:lnR>
                    <a:lnT>
                      <a:noFill/>
                    </a:lnT>
                    <a:lnB>
                      <a:noFill/>
                    </a:lnB>
                    <a:solidFill>
                      <a:srgbClr val="1E92AE"/>
                    </a:solidFill>
                  </a:tcPr>
                </a:tc>
                <a:extLst>
                  <a:ext uri="{0D108BD9-81ED-4DB2-BD59-A6C34878D82A}">
                    <a16:rowId xmlns:a16="http://schemas.microsoft.com/office/drawing/2014/main" val="4007666520"/>
                  </a:ext>
                </a:extLst>
              </a:tr>
              <a:tr h="208005">
                <a:tc>
                  <a:txBody>
                    <a:bodyPr/>
                    <a:lstStyle/>
                    <a:p>
                      <a:pPr algn="ctr" fontAlgn="b">
                        <a:buNone/>
                      </a:pPr>
                      <a:r>
                        <a:rPr lang="fi-FI" sz="900" b="1" i="0" u="none" strike="noStrike">
                          <a:solidFill>
                            <a:srgbClr val="FFFFFF"/>
                          </a:solidFill>
                          <a:effectLst/>
                          <a:latin typeface="Calibri" panose="020F0502020204030204" pitchFamily="34" charset="0"/>
                        </a:rPr>
                        <a:t>Etunimi</a:t>
                      </a:r>
                    </a:p>
                  </a:txBody>
                  <a:tcPr marL="7842" marR="7842" marT="7842" marB="37642" anchor="b">
                    <a:lnL>
                      <a:noFill/>
                    </a:lnL>
                    <a:lnR>
                      <a:noFill/>
                    </a:lnR>
                    <a:lnT>
                      <a:noFill/>
                    </a:lnT>
                    <a:lnB>
                      <a:noFill/>
                    </a:lnB>
                    <a:solidFill>
                      <a:srgbClr val="5E35B1"/>
                    </a:solidFill>
                  </a:tcPr>
                </a:tc>
                <a:tc>
                  <a:txBody>
                    <a:bodyPr/>
                    <a:lstStyle/>
                    <a:p>
                      <a:pPr algn="ctr" fontAlgn="b">
                        <a:buNone/>
                      </a:pPr>
                      <a:r>
                        <a:rPr lang="fi-FI" sz="900" b="1" i="0" u="none" strike="noStrike">
                          <a:solidFill>
                            <a:srgbClr val="FFFFFF"/>
                          </a:solidFill>
                          <a:effectLst/>
                          <a:latin typeface="Calibri" panose="020F0502020204030204" pitchFamily="34" charset="0"/>
                        </a:rPr>
                        <a:t>Sukunimi</a:t>
                      </a:r>
                    </a:p>
                  </a:txBody>
                  <a:tcPr marL="7842" marR="7842" marT="7842" marB="37642" anchor="b">
                    <a:lnL>
                      <a:noFill/>
                    </a:lnL>
                    <a:lnR>
                      <a:noFill/>
                    </a:lnR>
                    <a:lnT>
                      <a:noFill/>
                    </a:lnT>
                    <a:lnB>
                      <a:noFill/>
                    </a:lnB>
                    <a:solidFill>
                      <a:srgbClr val="5E35B1"/>
                    </a:solidFill>
                  </a:tcPr>
                </a:tc>
                <a:tc>
                  <a:txBody>
                    <a:bodyPr/>
                    <a:lstStyle/>
                    <a:p>
                      <a:pPr algn="ctr" fontAlgn="b">
                        <a:buNone/>
                      </a:pPr>
                      <a:r>
                        <a:rPr lang="fi-FI" sz="900" b="1" i="0" u="none" strike="noStrike">
                          <a:solidFill>
                            <a:srgbClr val="FFFFFF"/>
                          </a:solidFill>
                          <a:effectLst/>
                          <a:latin typeface="Calibri" panose="020F0502020204030204" pitchFamily="34" charset="0"/>
                        </a:rPr>
                        <a:t>Nimi</a:t>
                      </a:r>
                    </a:p>
                  </a:txBody>
                  <a:tcPr marL="7842" marR="7842" marT="7842" marB="37642" anchor="b">
                    <a:lnL>
                      <a:noFill/>
                    </a:lnL>
                    <a:lnR>
                      <a:noFill/>
                    </a:lnR>
                    <a:lnT>
                      <a:noFill/>
                    </a:lnT>
                    <a:lnB>
                      <a:noFill/>
                    </a:lnB>
                    <a:solidFill>
                      <a:srgbClr val="1E1926"/>
                    </a:solidFill>
                  </a:tcPr>
                </a:tc>
                <a:tc>
                  <a:txBody>
                    <a:bodyPr/>
                    <a:lstStyle/>
                    <a:p>
                      <a:pPr algn="ctr" fontAlgn="b">
                        <a:buNone/>
                      </a:pPr>
                      <a:r>
                        <a:rPr lang="fi-FI" sz="900" b="1" i="0" u="none" strike="noStrike">
                          <a:solidFill>
                            <a:srgbClr val="FFFFFF"/>
                          </a:solidFill>
                          <a:effectLst/>
                          <a:latin typeface="Calibri" panose="020F0502020204030204" pitchFamily="34" charset="0"/>
                        </a:rPr>
                        <a:t>Opiskeluorganisaatio</a:t>
                      </a:r>
                    </a:p>
                  </a:txBody>
                  <a:tcPr marL="7842" marR="7842" marT="7842" marB="37642" anchor="b">
                    <a:lnL>
                      <a:noFill/>
                    </a:lnL>
                    <a:lnR>
                      <a:noFill/>
                    </a:lnR>
                    <a:lnT>
                      <a:noFill/>
                    </a:lnT>
                    <a:lnB>
                      <a:noFill/>
                    </a:lnB>
                    <a:solidFill>
                      <a:srgbClr val="1E92AE"/>
                    </a:solidFill>
                  </a:tcPr>
                </a:tc>
                <a:extLst>
                  <a:ext uri="{0D108BD9-81ED-4DB2-BD59-A6C34878D82A}">
                    <a16:rowId xmlns:a16="http://schemas.microsoft.com/office/drawing/2014/main" val="1331179308"/>
                  </a:ext>
                </a:extLst>
              </a:tr>
              <a:tr h="208005">
                <a:tc>
                  <a:txBody>
                    <a:bodyPr/>
                    <a:lstStyle/>
                    <a:p>
                      <a:pPr algn="l" fontAlgn="b">
                        <a:buNone/>
                      </a:pPr>
                      <a:r>
                        <a:rPr lang="fi-FI" sz="900" b="0" i="0" u="none" strike="noStrike">
                          <a:solidFill>
                            <a:srgbClr val="000000"/>
                          </a:solidFill>
                          <a:effectLst/>
                          <a:latin typeface="Calibri"/>
                        </a:rPr>
                        <a:t>1</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3166802258"/>
                  </a:ext>
                </a:extLst>
              </a:tr>
              <a:tr h="208005">
                <a:tc>
                  <a:txBody>
                    <a:bodyPr/>
                    <a:lstStyle/>
                    <a:p>
                      <a:pPr algn="l" fontAlgn="b">
                        <a:buNone/>
                      </a:pPr>
                      <a:r>
                        <a:rPr lang="fi-FI" sz="900" b="0" i="0" u="none" strike="noStrike">
                          <a:solidFill>
                            <a:srgbClr val="000000"/>
                          </a:solidFill>
                          <a:effectLst/>
                          <a:latin typeface="Calibri"/>
                        </a:rPr>
                        <a:t>2</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en-US" sz="900" b="0" i="0" u="none" strike="noStrike">
                          <a:solidFill>
                            <a:srgbClr val="000000"/>
                          </a:solidFill>
                          <a:effectLst/>
                          <a:latin typeface="Calibri" panose="020F0502020204030204" pitchFamily="34" charset="0"/>
                        </a:rPr>
                        <a:t>JAMK (Jyväskylä University of applied sciences)</a:t>
                      </a:r>
                    </a:p>
                  </a:txBody>
                  <a:tcPr marL="7842" marR="7842" marT="7842" marB="37642" anchor="b">
                    <a:lnL>
                      <a:noFill/>
                    </a:lnL>
                    <a:lnR>
                      <a:noFill/>
                    </a:lnR>
                    <a:lnT>
                      <a:noFill/>
                    </a:lnT>
                    <a:lnB>
                      <a:noFill/>
                    </a:lnB>
                    <a:noFill/>
                  </a:tcPr>
                </a:tc>
                <a:extLst>
                  <a:ext uri="{0D108BD9-81ED-4DB2-BD59-A6C34878D82A}">
                    <a16:rowId xmlns:a16="http://schemas.microsoft.com/office/drawing/2014/main" val="2279251752"/>
                  </a:ext>
                </a:extLst>
              </a:tr>
              <a:tr h="208005">
                <a:tc>
                  <a:txBody>
                    <a:bodyPr/>
                    <a:lstStyle/>
                    <a:p>
                      <a:pPr algn="l" fontAlgn="b">
                        <a:buNone/>
                      </a:pPr>
                      <a:r>
                        <a:rPr lang="fi-FI" sz="900" b="0" i="0" u="none" strike="noStrike">
                          <a:solidFill>
                            <a:srgbClr val="000000"/>
                          </a:solidFill>
                          <a:effectLst/>
                          <a:latin typeface="Calibri"/>
                        </a:rPr>
                        <a:t>3</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en-US" sz="900" b="0" i="0" u="none" strike="noStrike">
                          <a:solidFill>
                            <a:srgbClr val="000000"/>
                          </a:solidFill>
                          <a:effectLst/>
                          <a:latin typeface="Calibri" panose="020F0502020204030204" pitchFamily="34" charset="0"/>
                        </a:rPr>
                        <a:t>JAMK (Jyväskylä University of applied sciences)</a:t>
                      </a:r>
                    </a:p>
                  </a:txBody>
                  <a:tcPr marL="7842" marR="7842" marT="7842" marB="37642" anchor="b">
                    <a:lnL>
                      <a:noFill/>
                    </a:lnL>
                    <a:lnR>
                      <a:noFill/>
                    </a:lnR>
                    <a:lnT>
                      <a:noFill/>
                    </a:lnT>
                    <a:lnB>
                      <a:noFill/>
                    </a:lnB>
                    <a:noFill/>
                  </a:tcPr>
                </a:tc>
                <a:extLst>
                  <a:ext uri="{0D108BD9-81ED-4DB2-BD59-A6C34878D82A}">
                    <a16:rowId xmlns:a16="http://schemas.microsoft.com/office/drawing/2014/main" val="1279954783"/>
                  </a:ext>
                </a:extLst>
              </a:tr>
              <a:tr h="208005">
                <a:tc>
                  <a:txBody>
                    <a:bodyPr/>
                    <a:lstStyle/>
                    <a:p>
                      <a:pPr algn="l" fontAlgn="b">
                        <a:buNone/>
                      </a:pPr>
                      <a:r>
                        <a:rPr lang="fi-FI" sz="900" b="0" i="0" u="none" strike="noStrike">
                          <a:solidFill>
                            <a:srgbClr val="000000"/>
                          </a:solidFill>
                          <a:effectLst/>
                          <a:latin typeface="Calibri"/>
                        </a:rPr>
                        <a:t>4</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4039196807"/>
                  </a:ext>
                </a:extLst>
              </a:tr>
              <a:tr h="208005">
                <a:tc>
                  <a:txBody>
                    <a:bodyPr/>
                    <a:lstStyle/>
                    <a:p>
                      <a:pPr algn="l" fontAlgn="b">
                        <a:buNone/>
                      </a:pPr>
                      <a:r>
                        <a:rPr lang="fi-FI" sz="900" b="0" i="0" u="none" strike="noStrike">
                          <a:solidFill>
                            <a:srgbClr val="000000"/>
                          </a:solidFill>
                          <a:effectLst/>
                          <a:latin typeface="Calibri"/>
                        </a:rPr>
                        <a:t>5</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55699340"/>
                  </a:ext>
                </a:extLst>
              </a:tr>
              <a:tr h="208005">
                <a:tc>
                  <a:txBody>
                    <a:bodyPr/>
                    <a:lstStyle/>
                    <a:p>
                      <a:pPr algn="l" fontAlgn="b">
                        <a:buNone/>
                      </a:pPr>
                      <a:r>
                        <a:rPr lang="fi-FI" sz="900" b="0" i="0" u="none" strike="noStrike">
                          <a:solidFill>
                            <a:srgbClr val="000000"/>
                          </a:solidFill>
                          <a:effectLst/>
                          <a:latin typeface="Calibri"/>
                        </a:rPr>
                        <a:t>6</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2569150901"/>
                  </a:ext>
                </a:extLst>
              </a:tr>
              <a:tr h="208005">
                <a:tc>
                  <a:txBody>
                    <a:bodyPr/>
                    <a:lstStyle/>
                    <a:p>
                      <a:pPr algn="l" fontAlgn="b">
                        <a:buNone/>
                      </a:pPr>
                      <a:r>
                        <a:rPr lang="fi-FI" sz="900" b="0" i="0" u="none" strike="noStrike">
                          <a:solidFill>
                            <a:srgbClr val="000000"/>
                          </a:solidFill>
                          <a:effectLst/>
                          <a:latin typeface="Calibri"/>
                        </a:rPr>
                        <a:t>7</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627153845"/>
                  </a:ext>
                </a:extLst>
              </a:tr>
              <a:tr h="208005">
                <a:tc>
                  <a:txBody>
                    <a:bodyPr/>
                    <a:lstStyle/>
                    <a:p>
                      <a:pPr algn="l" fontAlgn="b">
                        <a:buNone/>
                      </a:pPr>
                      <a:r>
                        <a:rPr lang="fi-FI" sz="900" b="0" i="0" u="none" strike="noStrike">
                          <a:solidFill>
                            <a:srgbClr val="000000"/>
                          </a:solidFill>
                          <a:effectLst/>
                          <a:latin typeface="Calibri"/>
                        </a:rPr>
                        <a:t>8</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GRADIA</a:t>
                      </a:r>
                    </a:p>
                  </a:txBody>
                  <a:tcPr marL="7842" marR="7842" marT="7842" marB="37642" anchor="b">
                    <a:lnL>
                      <a:noFill/>
                    </a:lnL>
                    <a:lnR>
                      <a:noFill/>
                    </a:lnR>
                    <a:lnT>
                      <a:noFill/>
                    </a:lnT>
                    <a:lnB>
                      <a:noFill/>
                    </a:lnB>
                    <a:noFill/>
                  </a:tcPr>
                </a:tc>
                <a:extLst>
                  <a:ext uri="{0D108BD9-81ED-4DB2-BD59-A6C34878D82A}">
                    <a16:rowId xmlns:a16="http://schemas.microsoft.com/office/drawing/2014/main" val="1299997920"/>
                  </a:ext>
                </a:extLst>
              </a:tr>
              <a:tr h="208005">
                <a:tc>
                  <a:txBody>
                    <a:bodyPr/>
                    <a:lstStyle/>
                    <a:p>
                      <a:pPr algn="l" fontAlgn="b">
                        <a:buNone/>
                      </a:pPr>
                      <a:r>
                        <a:rPr lang="fi-FI" sz="900" b="0" i="0" u="none" strike="noStrike">
                          <a:solidFill>
                            <a:srgbClr val="000000"/>
                          </a:solidFill>
                          <a:effectLst/>
                          <a:latin typeface="Calibri"/>
                        </a:rPr>
                        <a:t>9</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2461979059"/>
                  </a:ext>
                </a:extLst>
              </a:tr>
              <a:tr h="208005">
                <a:tc>
                  <a:txBody>
                    <a:bodyPr/>
                    <a:lstStyle/>
                    <a:p>
                      <a:pPr algn="l" fontAlgn="b">
                        <a:buNone/>
                      </a:pPr>
                      <a:r>
                        <a:rPr lang="fi-FI" sz="900" b="0" i="0" u="none" strike="noStrike">
                          <a:solidFill>
                            <a:srgbClr val="000000"/>
                          </a:solidFill>
                          <a:effectLst/>
                          <a:latin typeface="Calibri"/>
                        </a:rPr>
                        <a:t>10</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3500742319"/>
                  </a:ext>
                </a:extLst>
              </a:tr>
              <a:tr h="208005">
                <a:tc>
                  <a:txBody>
                    <a:bodyPr/>
                    <a:lstStyle/>
                    <a:p>
                      <a:pPr algn="l" fontAlgn="b">
                        <a:buNone/>
                      </a:pPr>
                      <a:r>
                        <a:rPr lang="fi-FI" sz="900" b="0" i="0" u="none" strike="noStrike">
                          <a:solidFill>
                            <a:srgbClr val="000000"/>
                          </a:solidFill>
                          <a:effectLst/>
                          <a:latin typeface="Calibri"/>
                        </a:rPr>
                        <a:t>11</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4073974544"/>
                  </a:ext>
                </a:extLst>
              </a:tr>
              <a:tr h="208005">
                <a:tc>
                  <a:txBody>
                    <a:bodyPr/>
                    <a:lstStyle/>
                    <a:p>
                      <a:pPr algn="l" fontAlgn="b">
                        <a:buNone/>
                      </a:pPr>
                      <a:r>
                        <a:rPr lang="fi-FI" sz="900" b="0" i="0" u="none" strike="noStrike">
                          <a:solidFill>
                            <a:srgbClr val="000000"/>
                          </a:solidFill>
                          <a:effectLst/>
                          <a:latin typeface="Calibri"/>
                        </a:rPr>
                        <a:t>12</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3497655008"/>
                  </a:ext>
                </a:extLst>
              </a:tr>
              <a:tr h="208005">
                <a:tc>
                  <a:txBody>
                    <a:bodyPr/>
                    <a:lstStyle/>
                    <a:p>
                      <a:pPr algn="l" fontAlgn="b">
                        <a:buNone/>
                      </a:pPr>
                      <a:r>
                        <a:rPr lang="fi-FI" sz="900" b="0" i="0" u="none" strike="noStrike">
                          <a:solidFill>
                            <a:srgbClr val="000000"/>
                          </a:solidFill>
                          <a:effectLst/>
                          <a:latin typeface="Calibri"/>
                        </a:rPr>
                        <a:t>13</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139299915"/>
                  </a:ext>
                </a:extLst>
              </a:tr>
              <a:tr h="208005">
                <a:tc>
                  <a:txBody>
                    <a:bodyPr/>
                    <a:lstStyle/>
                    <a:p>
                      <a:pPr algn="l" fontAlgn="b">
                        <a:buNone/>
                      </a:pPr>
                      <a:r>
                        <a:rPr lang="fi-FI" sz="900" b="0" i="0" u="none" strike="noStrike">
                          <a:solidFill>
                            <a:srgbClr val="000000"/>
                          </a:solidFill>
                          <a:effectLst/>
                          <a:latin typeface="Calibri"/>
                        </a:rPr>
                        <a:t>14</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1904520111"/>
                  </a:ext>
                </a:extLst>
              </a:tr>
              <a:tr h="208005">
                <a:tc>
                  <a:txBody>
                    <a:bodyPr/>
                    <a:lstStyle/>
                    <a:p>
                      <a:pPr algn="l" fontAlgn="b">
                        <a:buNone/>
                      </a:pPr>
                      <a:r>
                        <a:rPr lang="fi-FI" sz="900" b="0" i="0" u="none" strike="noStrike">
                          <a:solidFill>
                            <a:srgbClr val="000000"/>
                          </a:solidFill>
                          <a:effectLst/>
                          <a:latin typeface="Calibri"/>
                        </a:rPr>
                        <a:t>15</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Other</a:t>
                      </a:r>
                    </a:p>
                  </a:txBody>
                  <a:tcPr marL="7842" marR="7842" marT="7842" marB="37642" anchor="b">
                    <a:lnL>
                      <a:noFill/>
                    </a:lnL>
                    <a:lnR>
                      <a:noFill/>
                    </a:lnR>
                    <a:lnT>
                      <a:noFill/>
                    </a:lnT>
                    <a:lnB>
                      <a:noFill/>
                    </a:lnB>
                    <a:noFill/>
                  </a:tcPr>
                </a:tc>
                <a:extLst>
                  <a:ext uri="{0D108BD9-81ED-4DB2-BD59-A6C34878D82A}">
                    <a16:rowId xmlns:a16="http://schemas.microsoft.com/office/drawing/2014/main" val="2952584465"/>
                  </a:ext>
                </a:extLst>
              </a:tr>
              <a:tr h="208005">
                <a:tc>
                  <a:txBody>
                    <a:bodyPr/>
                    <a:lstStyle/>
                    <a:p>
                      <a:pPr algn="l" fontAlgn="b">
                        <a:buNone/>
                      </a:pPr>
                      <a:r>
                        <a:rPr lang="fi-FI" sz="900" b="0" i="0" u="none" strike="noStrike">
                          <a:solidFill>
                            <a:srgbClr val="000000"/>
                          </a:solidFill>
                          <a:effectLst/>
                          <a:latin typeface="Calibri"/>
                        </a:rPr>
                        <a:t>16</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Other</a:t>
                      </a:r>
                    </a:p>
                  </a:txBody>
                  <a:tcPr marL="7842" marR="7842" marT="7842" marB="37642" anchor="b">
                    <a:lnL>
                      <a:noFill/>
                    </a:lnL>
                    <a:lnR>
                      <a:noFill/>
                    </a:lnR>
                    <a:lnT>
                      <a:noFill/>
                    </a:lnT>
                    <a:lnB>
                      <a:noFill/>
                    </a:lnB>
                    <a:noFill/>
                  </a:tcPr>
                </a:tc>
                <a:extLst>
                  <a:ext uri="{0D108BD9-81ED-4DB2-BD59-A6C34878D82A}">
                    <a16:rowId xmlns:a16="http://schemas.microsoft.com/office/drawing/2014/main" val="1968030950"/>
                  </a:ext>
                </a:extLst>
              </a:tr>
              <a:tr h="208005">
                <a:tc>
                  <a:txBody>
                    <a:bodyPr/>
                    <a:lstStyle/>
                    <a:p>
                      <a:pPr algn="l" fontAlgn="b">
                        <a:buNone/>
                      </a:pPr>
                      <a:r>
                        <a:rPr lang="fi-FI" sz="900" b="0" i="0" u="none" strike="noStrike">
                          <a:solidFill>
                            <a:srgbClr val="000000"/>
                          </a:solidFill>
                          <a:effectLst/>
                          <a:latin typeface="Calibri"/>
                        </a:rPr>
                        <a:t>17</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en-US" sz="900" b="0" i="0" u="none" strike="noStrike">
                          <a:solidFill>
                            <a:srgbClr val="000000"/>
                          </a:solidFill>
                          <a:effectLst/>
                          <a:latin typeface="Calibri" panose="020F0502020204030204" pitchFamily="34" charset="0"/>
                        </a:rPr>
                        <a:t>JAMK (Jyväskylä University of applied sciences)</a:t>
                      </a:r>
                    </a:p>
                  </a:txBody>
                  <a:tcPr marL="7842" marR="7842" marT="7842" marB="37642" anchor="b">
                    <a:lnL>
                      <a:noFill/>
                    </a:lnL>
                    <a:lnR>
                      <a:noFill/>
                    </a:lnR>
                    <a:lnT>
                      <a:noFill/>
                    </a:lnT>
                    <a:lnB>
                      <a:noFill/>
                    </a:lnB>
                    <a:noFill/>
                  </a:tcPr>
                </a:tc>
                <a:extLst>
                  <a:ext uri="{0D108BD9-81ED-4DB2-BD59-A6C34878D82A}">
                    <a16:rowId xmlns:a16="http://schemas.microsoft.com/office/drawing/2014/main" val="2675116854"/>
                  </a:ext>
                </a:extLst>
              </a:tr>
              <a:tr h="208005">
                <a:tc>
                  <a:txBody>
                    <a:bodyPr/>
                    <a:lstStyle/>
                    <a:p>
                      <a:pPr algn="l" fontAlgn="b">
                        <a:buNone/>
                      </a:pPr>
                      <a:r>
                        <a:rPr lang="fi-FI" sz="900" b="0" i="0" u="none" strike="noStrike">
                          <a:solidFill>
                            <a:srgbClr val="000000"/>
                          </a:solidFill>
                          <a:effectLst/>
                          <a:latin typeface="Calibri"/>
                        </a:rPr>
                        <a:t>18</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en-US" sz="900" b="0" i="0" u="none" strike="noStrike">
                          <a:solidFill>
                            <a:srgbClr val="000000"/>
                          </a:solidFill>
                          <a:effectLst/>
                          <a:latin typeface="Calibri" panose="020F0502020204030204" pitchFamily="34" charset="0"/>
                        </a:rPr>
                        <a:t>JAMK (Jyväskylä University of applied sciences)</a:t>
                      </a:r>
                    </a:p>
                  </a:txBody>
                  <a:tcPr marL="7842" marR="7842" marT="7842" marB="37642" anchor="b">
                    <a:lnL>
                      <a:noFill/>
                    </a:lnL>
                    <a:lnR>
                      <a:noFill/>
                    </a:lnR>
                    <a:lnT>
                      <a:noFill/>
                    </a:lnT>
                    <a:lnB>
                      <a:noFill/>
                    </a:lnB>
                    <a:noFill/>
                  </a:tcPr>
                </a:tc>
                <a:extLst>
                  <a:ext uri="{0D108BD9-81ED-4DB2-BD59-A6C34878D82A}">
                    <a16:rowId xmlns:a16="http://schemas.microsoft.com/office/drawing/2014/main" val="2584189794"/>
                  </a:ext>
                </a:extLst>
              </a:tr>
              <a:tr h="208005">
                <a:tc>
                  <a:txBody>
                    <a:bodyPr/>
                    <a:lstStyle/>
                    <a:p>
                      <a:pPr algn="l" fontAlgn="b">
                        <a:buNone/>
                      </a:pPr>
                      <a:r>
                        <a:rPr lang="fi-FI" sz="900" b="0" i="0" u="none" strike="noStrike">
                          <a:solidFill>
                            <a:srgbClr val="000000"/>
                          </a:solidFill>
                          <a:effectLst/>
                          <a:latin typeface="Calibri"/>
                        </a:rPr>
                        <a:t>19</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1023481900"/>
                  </a:ext>
                </a:extLst>
              </a:tr>
              <a:tr h="208005">
                <a:tc>
                  <a:txBody>
                    <a:bodyPr/>
                    <a:lstStyle/>
                    <a:p>
                      <a:pPr algn="l" fontAlgn="b">
                        <a:buNone/>
                      </a:pPr>
                      <a:r>
                        <a:rPr lang="fi-FI" sz="900" b="0" i="0" u="none" strike="noStrike">
                          <a:solidFill>
                            <a:srgbClr val="000000"/>
                          </a:solidFill>
                          <a:effectLst/>
                          <a:latin typeface="Calibri"/>
                        </a:rPr>
                        <a:t>20</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3834988176"/>
                  </a:ext>
                </a:extLst>
              </a:tr>
              <a:tr h="208005">
                <a:tc>
                  <a:txBody>
                    <a:bodyPr/>
                    <a:lstStyle/>
                    <a:p>
                      <a:pPr algn="l" fontAlgn="b">
                        <a:buNone/>
                      </a:pPr>
                      <a:r>
                        <a:rPr lang="fi-FI" sz="900" b="0" i="0" u="none" strike="noStrike">
                          <a:solidFill>
                            <a:srgbClr val="000000"/>
                          </a:solidFill>
                          <a:effectLst/>
                          <a:latin typeface="Calibri"/>
                        </a:rPr>
                        <a:t>21</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1679099526"/>
                  </a:ext>
                </a:extLst>
              </a:tr>
              <a:tr h="208005">
                <a:tc>
                  <a:txBody>
                    <a:bodyPr/>
                    <a:lstStyle/>
                    <a:p>
                      <a:pPr algn="l" fontAlgn="b">
                        <a:buNone/>
                      </a:pPr>
                      <a:r>
                        <a:rPr lang="fi-FI" sz="900" b="0" i="0" u="none" strike="noStrike">
                          <a:solidFill>
                            <a:srgbClr val="000000"/>
                          </a:solidFill>
                          <a:effectLst/>
                          <a:latin typeface="Calibri"/>
                        </a:rPr>
                        <a:t>22</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4232522746"/>
                  </a:ext>
                </a:extLst>
              </a:tr>
              <a:tr h="208005">
                <a:tc>
                  <a:txBody>
                    <a:bodyPr/>
                    <a:lstStyle/>
                    <a:p>
                      <a:pPr algn="l" fontAlgn="b">
                        <a:buNone/>
                      </a:pPr>
                      <a:r>
                        <a:rPr lang="fi-FI" sz="900" b="0" i="0" u="none" strike="noStrike">
                          <a:solidFill>
                            <a:srgbClr val="000000"/>
                          </a:solidFill>
                          <a:effectLst/>
                          <a:latin typeface="Calibri"/>
                        </a:rPr>
                        <a:t>23</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en-US" sz="900" b="0" i="0" u="none" strike="noStrike">
                          <a:solidFill>
                            <a:srgbClr val="000000"/>
                          </a:solidFill>
                          <a:effectLst/>
                          <a:latin typeface="Calibri" panose="020F0502020204030204" pitchFamily="34" charset="0"/>
                        </a:rPr>
                        <a:t>JAMK (Jyväskylä University of applied sciences)</a:t>
                      </a:r>
                    </a:p>
                  </a:txBody>
                  <a:tcPr marL="7842" marR="7842" marT="7842" marB="37642" anchor="b">
                    <a:lnL>
                      <a:noFill/>
                    </a:lnL>
                    <a:lnR>
                      <a:noFill/>
                    </a:lnR>
                    <a:lnT>
                      <a:noFill/>
                    </a:lnT>
                    <a:lnB>
                      <a:noFill/>
                    </a:lnB>
                    <a:noFill/>
                  </a:tcPr>
                </a:tc>
                <a:extLst>
                  <a:ext uri="{0D108BD9-81ED-4DB2-BD59-A6C34878D82A}">
                    <a16:rowId xmlns:a16="http://schemas.microsoft.com/office/drawing/2014/main" val="2987133554"/>
                  </a:ext>
                </a:extLst>
              </a:tr>
              <a:tr h="208005">
                <a:tc>
                  <a:txBody>
                    <a:bodyPr/>
                    <a:lstStyle/>
                    <a:p>
                      <a:pPr algn="l" fontAlgn="b">
                        <a:buNone/>
                      </a:pPr>
                      <a:r>
                        <a:rPr lang="fi-FI" sz="900" b="0" i="0" u="none" strike="noStrike">
                          <a:solidFill>
                            <a:srgbClr val="000000"/>
                          </a:solidFill>
                          <a:effectLst/>
                          <a:latin typeface="Calibri"/>
                        </a:rPr>
                        <a:t>24</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1744863391"/>
                  </a:ext>
                </a:extLst>
              </a:tr>
              <a:tr h="208005">
                <a:tc>
                  <a:txBody>
                    <a:bodyPr/>
                    <a:lstStyle/>
                    <a:p>
                      <a:pPr algn="l" fontAlgn="b">
                        <a:buNone/>
                      </a:pPr>
                      <a:r>
                        <a:rPr lang="fi-FI" sz="900" b="0" i="0" u="none" strike="noStrike">
                          <a:solidFill>
                            <a:srgbClr val="000000"/>
                          </a:solidFill>
                          <a:effectLst/>
                          <a:latin typeface="Calibri"/>
                        </a:rPr>
                        <a:t>25</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1089513542"/>
                  </a:ext>
                </a:extLst>
              </a:tr>
              <a:tr h="208005">
                <a:tc>
                  <a:txBody>
                    <a:bodyPr/>
                    <a:lstStyle/>
                    <a:p>
                      <a:pPr algn="l" fontAlgn="b">
                        <a:buNone/>
                      </a:pPr>
                      <a:r>
                        <a:rPr lang="fi-FI" sz="900" b="0" i="0" u="none" strike="noStrike">
                          <a:solidFill>
                            <a:srgbClr val="000000"/>
                          </a:solidFill>
                          <a:effectLst/>
                          <a:latin typeface="Calibri"/>
                        </a:rPr>
                        <a:t>26</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1917899453"/>
                  </a:ext>
                </a:extLst>
              </a:tr>
              <a:tr h="208005">
                <a:tc>
                  <a:txBody>
                    <a:bodyPr/>
                    <a:lstStyle/>
                    <a:p>
                      <a:pPr algn="l" fontAlgn="b">
                        <a:buNone/>
                      </a:pPr>
                      <a:r>
                        <a:rPr lang="fi-FI" sz="900" b="0" i="0" u="none" strike="noStrike">
                          <a:solidFill>
                            <a:srgbClr val="000000"/>
                          </a:solidFill>
                          <a:effectLst/>
                          <a:latin typeface="Calibri"/>
                        </a:rPr>
                        <a:t>27</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en-US" sz="900" b="0" i="0" u="none" strike="noStrike">
                          <a:solidFill>
                            <a:srgbClr val="000000"/>
                          </a:solidFill>
                          <a:effectLst/>
                          <a:latin typeface="Calibri" panose="020F0502020204030204" pitchFamily="34" charset="0"/>
                        </a:rPr>
                        <a:t>JAMK (Jyväskylä University of applied sciences)</a:t>
                      </a:r>
                    </a:p>
                  </a:txBody>
                  <a:tcPr marL="7842" marR="7842" marT="7842" marB="37642" anchor="b">
                    <a:lnL>
                      <a:noFill/>
                    </a:lnL>
                    <a:lnR>
                      <a:noFill/>
                    </a:lnR>
                    <a:lnT>
                      <a:noFill/>
                    </a:lnT>
                    <a:lnB>
                      <a:noFill/>
                    </a:lnB>
                    <a:noFill/>
                  </a:tcPr>
                </a:tc>
                <a:extLst>
                  <a:ext uri="{0D108BD9-81ED-4DB2-BD59-A6C34878D82A}">
                    <a16:rowId xmlns:a16="http://schemas.microsoft.com/office/drawing/2014/main" val="2974281637"/>
                  </a:ext>
                </a:extLst>
              </a:tr>
              <a:tr h="208005">
                <a:tc>
                  <a:txBody>
                    <a:bodyPr/>
                    <a:lstStyle/>
                    <a:p>
                      <a:pPr algn="l" fontAlgn="b">
                        <a:buNone/>
                      </a:pPr>
                      <a:r>
                        <a:rPr lang="fi-FI" sz="900" b="0" i="0" u="none" strike="noStrike">
                          <a:solidFill>
                            <a:srgbClr val="000000"/>
                          </a:solidFill>
                          <a:effectLst/>
                          <a:latin typeface="Calibri"/>
                        </a:rPr>
                        <a:t>28</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Other</a:t>
                      </a:r>
                    </a:p>
                  </a:txBody>
                  <a:tcPr marL="7842" marR="7842" marT="7842" marB="37642" anchor="b">
                    <a:lnL>
                      <a:noFill/>
                    </a:lnL>
                    <a:lnR>
                      <a:noFill/>
                    </a:lnR>
                    <a:lnT>
                      <a:noFill/>
                    </a:lnT>
                    <a:lnB>
                      <a:noFill/>
                    </a:lnB>
                    <a:noFill/>
                  </a:tcPr>
                </a:tc>
                <a:extLst>
                  <a:ext uri="{0D108BD9-81ED-4DB2-BD59-A6C34878D82A}">
                    <a16:rowId xmlns:a16="http://schemas.microsoft.com/office/drawing/2014/main" val="288263632"/>
                  </a:ext>
                </a:extLst>
              </a:tr>
              <a:tr h="208005">
                <a:tc>
                  <a:txBody>
                    <a:bodyPr/>
                    <a:lstStyle/>
                    <a:p>
                      <a:pPr algn="l" fontAlgn="b">
                        <a:buNone/>
                      </a:pPr>
                      <a:r>
                        <a:rPr lang="fi-FI" sz="900" b="0" i="0" u="none" strike="noStrike">
                          <a:solidFill>
                            <a:srgbClr val="000000"/>
                          </a:solidFill>
                          <a:effectLst/>
                          <a:latin typeface="Calibri"/>
                        </a:rPr>
                        <a:t>29</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en-US" sz="900" b="0" i="0" u="none" strike="noStrike">
                          <a:solidFill>
                            <a:srgbClr val="000000"/>
                          </a:solidFill>
                          <a:effectLst/>
                          <a:latin typeface="Calibri" panose="020F0502020204030204" pitchFamily="34" charset="0"/>
                        </a:rPr>
                        <a:t>JAMK (Jyväskylä University of applied sciences)</a:t>
                      </a:r>
                    </a:p>
                  </a:txBody>
                  <a:tcPr marL="7842" marR="7842" marT="7842" marB="37642" anchor="b">
                    <a:lnL>
                      <a:noFill/>
                    </a:lnL>
                    <a:lnR>
                      <a:noFill/>
                    </a:lnR>
                    <a:lnT>
                      <a:noFill/>
                    </a:lnT>
                    <a:lnB>
                      <a:noFill/>
                    </a:lnB>
                    <a:noFill/>
                  </a:tcPr>
                </a:tc>
                <a:extLst>
                  <a:ext uri="{0D108BD9-81ED-4DB2-BD59-A6C34878D82A}">
                    <a16:rowId xmlns:a16="http://schemas.microsoft.com/office/drawing/2014/main" val="3838182080"/>
                  </a:ext>
                </a:extLst>
              </a:tr>
              <a:tr h="208005">
                <a:tc>
                  <a:txBody>
                    <a:bodyPr/>
                    <a:lstStyle/>
                    <a:p>
                      <a:pPr algn="l" fontAlgn="b">
                        <a:buNone/>
                      </a:pPr>
                      <a:r>
                        <a:rPr lang="fi-FI" sz="900" b="0" i="0" u="none" strike="noStrike">
                          <a:solidFill>
                            <a:srgbClr val="000000"/>
                          </a:solidFill>
                          <a:effectLst/>
                          <a:latin typeface="Calibri"/>
                        </a:rPr>
                        <a:t>30</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444124044"/>
                  </a:ext>
                </a:extLst>
              </a:tr>
              <a:tr h="208005">
                <a:tc>
                  <a:txBody>
                    <a:bodyPr/>
                    <a:lstStyle/>
                    <a:p>
                      <a:pPr algn="l" fontAlgn="b">
                        <a:buNone/>
                      </a:pPr>
                      <a:r>
                        <a:rPr lang="fi-FI" sz="900" b="0" i="0" u="none" strike="noStrike">
                          <a:solidFill>
                            <a:srgbClr val="000000"/>
                          </a:solidFill>
                          <a:effectLst/>
                          <a:latin typeface="Calibri"/>
                        </a:rPr>
                        <a:t>31</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3022770019"/>
                  </a:ext>
                </a:extLst>
              </a:tr>
              <a:tr h="208005">
                <a:tc>
                  <a:txBody>
                    <a:bodyPr/>
                    <a:lstStyle/>
                    <a:p>
                      <a:pPr algn="l" fontAlgn="b">
                        <a:buNone/>
                      </a:pPr>
                      <a:r>
                        <a:rPr lang="fi-FI" sz="900" b="0" i="0" u="none" strike="noStrike">
                          <a:solidFill>
                            <a:srgbClr val="000000"/>
                          </a:solidFill>
                          <a:effectLst/>
                          <a:latin typeface="Calibri"/>
                        </a:rPr>
                        <a:t>32</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662502681"/>
                  </a:ext>
                </a:extLst>
              </a:tr>
              <a:tr h="208005">
                <a:tc>
                  <a:txBody>
                    <a:bodyPr/>
                    <a:lstStyle/>
                    <a:p>
                      <a:pPr algn="l" fontAlgn="b">
                        <a:buNone/>
                      </a:pPr>
                      <a:r>
                        <a:rPr lang="fi-FI" sz="900" b="0" i="0" u="none" strike="noStrike">
                          <a:solidFill>
                            <a:srgbClr val="000000"/>
                          </a:solidFill>
                          <a:effectLst/>
                          <a:latin typeface="Calibri"/>
                        </a:rPr>
                        <a:t>33</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JYU (Jyväskylä University)</a:t>
                      </a:r>
                    </a:p>
                  </a:txBody>
                  <a:tcPr marL="7842" marR="7842" marT="7842" marB="37642" anchor="b">
                    <a:lnL>
                      <a:noFill/>
                    </a:lnL>
                    <a:lnR>
                      <a:noFill/>
                    </a:lnR>
                    <a:lnT>
                      <a:noFill/>
                    </a:lnT>
                    <a:lnB>
                      <a:noFill/>
                    </a:lnB>
                    <a:noFill/>
                  </a:tcPr>
                </a:tc>
                <a:extLst>
                  <a:ext uri="{0D108BD9-81ED-4DB2-BD59-A6C34878D82A}">
                    <a16:rowId xmlns:a16="http://schemas.microsoft.com/office/drawing/2014/main" val="3617882632"/>
                  </a:ext>
                </a:extLst>
              </a:tr>
              <a:tr h="208005">
                <a:tc>
                  <a:txBody>
                    <a:bodyPr/>
                    <a:lstStyle/>
                    <a:p>
                      <a:pPr algn="l" fontAlgn="b">
                        <a:buNone/>
                      </a:pPr>
                      <a:r>
                        <a:rPr lang="fi-FI" sz="900" b="0" i="0" u="none" strike="noStrike">
                          <a:solidFill>
                            <a:srgbClr val="000000"/>
                          </a:solidFill>
                          <a:effectLst/>
                          <a:latin typeface="Calibri"/>
                        </a:rPr>
                        <a:t>34</a:t>
                      </a:r>
                    </a:p>
                  </a:txBody>
                  <a:tcPr marL="7842" marR="7842" marT="7842" marB="37642" anchor="b">
                    <a:lnL>
                      <a:noFill/>
                    </a:lnL>
                    <a:lnR>
                      <a:noFill/>
                    </a:lnR>
                    <a:lnT>
                      <a:noFill/>
                    </a:lnT>
                    <a:lnB>
                      <a:noFill/>
                    </a:lnB>
                    <a:noFill/>
                  </a:tcPr>
                </a:tc>
                <a:tc>
                  <a:txBody>
                    <a:bodyPr/>
                    <a:lstStyle/>
                    <a:p>
                      <a:pPr algn="l" fontAlgn="b">
                        <a:buNone/>
                      </a:pP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en-US" sz="900" b="0" i="0" u="none" strike="noStrike">
                          <a:solidFill>
                            <a:srgbClr val="000000"/>
                          </a:solidFill>
                          <a:effectLst/>
                          <a:latin typeface="Calibri" panose="020F0502020204030204" pitchFamily="34" charset="0"/>
                        </a:rPr>
                        <a:t>JAMK (Jyväskylä University of applied sciences)</a:t>
                      </a:r>
                    </a:p>
                  </a:txBody>
                  <a:tcPr marL="7842" marR="7842" marT="7842" marB="37642" anchor="b">
                    <a:lnL>
                      <a:noFill/>
                    </a:lnL>
                    <a:lnR>
                      <a:noFill/>
                    </a:lnR>
                    <a:lnT>
                      <a:noFill/>
                    </a:lnT>
                    <a:lnB>
                      <a:noFill/>
                    </a:lnB>
                    <a:noFill/>
                  </a:tcPr>
                </a:tc>
                <a:extLst>
                  <a:ext uri="{0D108BD9-81ED-4DB2-BD59-A6C34878D82A}">
                    <a16:rowId xmlns:a16="http://schemas.microsoft.com/office/drawing/2014/main" val="2344059587"/>
                  </a:ext>
                </a:extLst>
              </a:tr>
              <a:tr h="208005">
                <a:tc>
                  <a:txBody>
                    <a:bodyPr/>
                    <a:lstStyle/>
                    <a:p>
                      <a:pPr algn="l" fontAlgn="b">
                        <a:buNone/>
                      </a:pPr>
                      <a:r>
                        <a:rPr lang="ru-RU" sz="900" b="0" i="0" u="none" strike="noStrike">
                          <a:solidFill>
                            <a:srgbClr val="000000"/>
                          </a:solidFill>
                          <a:effectLst/>
                          <a:latin typeface="Calibri"/>
                        </a:rPr>
                        <a:t>35</a:t>
                      </a:r>
                    </a:p>
                  </a:txBody>
                  <a:tcPr marL="7842" marR="7842" marT="7842" marB="37642" anchor="b">
                    <a:lnL>
                      <a:noFill/>
                    </a:lnL>
                    <a:lnR>
                      <a:noFill/>
                    </a:lnR>
                    <a:lnT>
                      <a:noFill/>
                    </a:lnT>
                    <a:lnB>
                      <a:noFill/>
                    </a:lnB>
                    <a:noFill/>
                  </a:tcPr>
                </a:tc>
                <a:tc>
                  <a:txBody>
                    <a:bodyPr/>
                    <a:lstStyle/>
                    <a:p>
                      <a:pPr algn="l" fontAlgn="b">
                        <a:buNone/>
                      </a:pPr>
                      <a:endParaRPr lang="ru-RU" sz="900" b="0" i="0" u="none" strike="noStrike">
                        <a:solidFill>
                          <a:srgbClr val="000000"/>
                        </a:solidFill>
                        <a:effectLst/>
                        <a:latin typeface="Calibri"/>
                      </a:endParaRPr>
                    </a:p>
                  </a:txBody>
                  <a:tcPr marL="7842" marR="7842" marT="7842" marB="37642" anchor="b">
                    <a:lnL>
                      <a:noFill/>
                    </a:lnL>
                    <a:lnR>
                      <a:noFill/>
                    </a:lnR>
                    <a:lnT>
                      <a:noFill/>
                    </a:lnT>
                    <a:lnB>
                      <a:noFill/>
                    </a:lnB>
                    <a:noFill/>
                  </a:tcPr>
                </a:tc>
                <a:tc>
                  <a:txBody>
                    <a:bodyPr/>
                    <a:lstStyle/>
                    <a:p>
                      <a:pPr algn="l" fontAlgn="b">
                        <a:buNone/>
                      </a:pPr>
                      <a:r>
                        <a:rPr lang="fi-FI" sz="900" b="0" i="0" u="none" strike="noStrike">
                          <a:solidFill>
                            <a:srgbClr val="000000"/>
                          </a:solidFill>
                          <a:effectLst/>
                          <a:latin typeface="Calibri" panose="020F0502020204030204" pitchFamily="34" charset="0"/>
                        </a:rPr>
                        <a:t>Lippu sunnuntaibrunssille</a:t>
                      </a:r>
                    </a:p>
                  </a:txBody>
                  <a:tcPr marL="7842" marR="7842" marT="7842" marB="37642" anchor="b">
                    <a:lnL>
                      <a:noFill/>
                    </a:lnL>
                    <a:lnR>
                      <a:noFill/>
                    </a:lnR>
                    <a:lnT>
                      <a:noFill/>
                    </a:lnT>
                    <a:lnB>
                      <a:noFill/>
                    </a:lnB>
                    <a:noFill/>
                  </a:tcPr>
                </a:tc>
                <a:tc>
                  <a:txBody>
                    <a:bodyPr/>
                    <a:lstStyle/>
                    <a:p>
                      <a:pPr algn="l" fontAlgn="b">
                        <a:buNone/>
                      </a:pPr>
                      <a:r>
                        <a:rPr lang="fi-FI" sz="900" b="0" i="0" u="none" strike="noStrike" err="1">
                          <a:solidFill>
                            <a:srgbClr val="000000"/>
                          </a:solidFill>
                          <a:effectLst/>
                          <a:latin typeface="Calibri"/>
                        </a:rPr>
                        <a:t>Other</a:t>
                      </a:r>
                      <a:endParaRPr lang="fi-FI" sz="900" b="0" i="0" u="none" strike="noStrike">
                        <a:solidFill>
                          <a:srgbClr val="000000"/>
                        </a:solidFill>
                        <a:effectLst/>
                        <a:latin typeface="Calibri"/>
                      </a:endParaRPr>
                    </a:p>
                  </a:txBody>
                  <a:tcPr marL="7842" marR="7842" marT="7842" marB="37642" anchor="b">
                    <a:lnL>
                      <a:noFill/>
                    </a:lnL>
                    <a:lnR>
                      <a:noFill/>
                    </a:lnR>
                    <a:lnT>
                      <a:noFill/>
                    </a:lnT>
                    <a:lnB>
                      <a:noFill/>
                    </a:lnB>
                    <a:noFill/>
                  </a:tcPr>
                </a:tc>
                <a:extLst>
                  <a:ext uri="{0D108BD9-81ED-4DB2-BD59-A6C34878D82A}">
                    <a16:rowId xmlns:a16="http://schemas.microsoft.com/office/drawing/2014/main" val="2925760897"/>
                  </a:ext>
                </a:extLst>
              </a:tr>
            </a:tbl>
          </a:graphicData>
        </a:graphic>
      </p:graphicFrame>
    </p:spTree>
    <p:extLst>
      <p:ext uri="{BB962C8B-B14F-4D97-AF65-F5344CB8AC3E}">
        <p14:creationId xmlns:p14="http://schemas.microsoft.com/office/powerpoint/2010/main" val="2461534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6e9eaaf0-3ff7-4de9-8cd4-1ffbd45951b9}" enabled="0" method="" siteId="{6e9eaaf0-3ff7-4de9-8cd4-1ffbd45951b9}" removed="1"/>
</clbl:labelList>
</file>

<file path=docProps/app.xml><?xml version="1.0" encoding="utf-8"?>
<Properties xmlns="http://schemas.openxmlformats.org/officeDocument/2006/extended-properties" xmlns:vt="http://schemas.openxmlformats.org/officeDocument/2006/docPropsVTypes">
  <Template/>
  <TotalTime>1</TotalTime>
  <Words>2215</Words>
  <Application>Microsoft Office PowerPoint</Application>
  <PresentationFormat>Mukautettu</PresentationFormat>
  <Paragraphs>456</Paragraphs>
  <Slides>16</Slides>
  <Notes>0</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16</vt:i4>
      </vt:variant>
    </vt:vector>
  </HeadingPairs>
  <TitlesOfParts>
    <vt:vector size="24" baseType="lpstr">
      <vt:lpstr>Arial</vt:lpstr>
      <vt:lpstr>Calibri</vt:lpstr>
      <vt:lpstr>Lucida Sans Unicode</vt:lpstr>
      <vt:lpstr>Tahoma</vt:lpstr>
      <vt:lpstr>Times New Roman</vt:lpstr>
      <vt:lpstr>Trebuchet MS</vt:lpstr>
      <vt:lpstr>Webdings</vt:lpstr>
      <vt:lpstr>Office Theme</vt:lpstr>
      <vt:lpstr>PowerPoint-esitys</vt:lpstr>
      <vt:lpstr>SISÄLLYS</vt:lpstr>
      <vt:lpstr>MIKÄ ON JES?</vt:lpstr>
      <vt:lpstr>JES IN NUMBERS</vt:lpstr>
      <vt:lpstr>TAVOITTEET VUODELLE 2026</vt:lpstr>
      <vt:lpstr>TAVOTTEIDEN SEURANTA</vt:lpstr>
      <vt:lpstr>Q1 TAPAHTUMAT 2026</vt:lpstr>
      <vt:lpstr>POP-pankki "Rahat riiviin" X Marika Kykyri  29.1.</vt:lpstr>
      <vt:lpstr>JES Sweatnesday x Ilkka Mäkitalo 18.3.</vt:lpstr>
      <vt:lpstr>JES SUNNUNTAIBRUNSSI</vt:lpstr>
      <vt:lpstr>IceBreaker x MIMIR Fellows, Ghita Wallin x Startup Säätiö Pia-Maria Nickström x Arctic startup, Vedat x Maria 01, Sarita </vt:lpstr>
      <vt:lpstr>Q1 TAPAHTUMAT 2026</vt:lpstr>
      <vt:lpstr>THANKS</vt:lpstr>
      <vt:lpstr>POP-pankki "Rahat riiviin" X Marika Kykyri  29.1.</vt:lpstr>
      <vt:lpstr>PowerPoint-esitys</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Q1 JES 2025</dc:title>
  <dc:creator>Mea Matero</dc:creator>
  <cp:keywords>DAGkjF0-Me4,BAFaY592NW8,0</cp:keywords>
  <cp:lastModifiedBy>Maiorova Aleksandra</cp:lastModifiedBy>
  <cp:revision>2</cp:revision>
  <dcterms:created xsi:type="dcterms:W3CDTF">2026-03-24T10:57:29Z</dcterms:created>
  <dcterms:modified xsi:type="dcterms:W3CDTF">2026-04-08T09:49:59Z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2025-06-17T00:00:00Z</vt:filetime>
  </property>
  <property fmtid="{D5CDD505-2E9C-101B-9397-08002B2CF9AE}" pid="3" name="Creator">
    <vt:lpwstr>Canva</vt:lpwstr>
  </property>
  <property fmtid="{D5CDD505-2E9C-101B-9397-08002B2CF9AE}" pid="4" name="LastSaved">
    <vt:filetime>2026-03-24T00:00:00Z</vt:filetime>
  </property>
  <property fmtid="{D5CDD505-2E9C-101B-9397-08002B2CF9AE}" pid="5" name="Producer">
    <vt:lpwstr>iLovePDF</vt:lpwstr>
  </property>
</Properties>
</file>